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8" r:id="rId4"/>
    <p:sldId id="303" r:id="rId5"/>
    <p:sldId id="307" r:id="rId6"/>
    <p:sldId id="287" r:id="rId7"/>
    <p:sldId id="288" r:id="rId8"/>
    <p:sldId id="289" r:id="rId9"/>
    <p:sldId id="290" r:id="rId10"/>
    <p:sldId id="264" r:id="rId11"/>
    <p:sldId id="291" r:id="rId12"/>
    <p:sldId id="265" r:id="rId13"/>
    <p:sldId id="292" r:id="rId14"/>
    <p:sldId id="266" r:id="rId15"/>
    <p:sldId id="270" r:id="rId16"/>
    <p:sldId id="299" r:id="rId17"/>
    <p:sldId id="267" r:id="rId18"/>
    <p:sldId id="295" r:id="rId19"/>
    <p:sldId id="296" r:id="rId20"/>
    <p:sldId id="301" r:id="rId21"/>
    <p:sldId id="304" r:id="rId22"/>
    <p:sldId id="297" r:id="rId23"/>
    <p:sldId id="268" r:id="rId24"/>
    <p:sldId id="305" r:id="rId25"/>
    <p:sldId id="306" r:id="rId26"/>
    <p:sldId id="302" r:id="rId27"/>
    <p:sldId id="271" r:id="rId28"/>
    <p:sldId id="260" r:id="rId29"/>
    <p:sldId id="272" r:id="rId30"/>
    <p:sldId id="300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tra Ray" initials="AR" lastIdx="1" clrIdx="0">
    <p:extLst>
      <p:ext uri="{19B8F6BF-5375-455C-9EA6-DF929625EA0E}">
        <p15:presenceInfo xmlns:p15="http://schemas.microsoft.com/office/powerpoint/2012/main" userId="4b6b74aefd9a35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87249" autoAdjust="0"/>
  </p:normalViewPr>
  <p:slideViewPr>
    <p:cSldViewPr snapToGrid="0">
      <p:cViewPr>
        <p:scale>
          <a:sx n="66" d="100"/>
          <a:sy n="66" d="100"/>
        </p:scale>
        <p:origin x="231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570C-B93F-4C33-AF69-179A5875F380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ACA90-C58A-4B81-84A0-1EA5861E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7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ACA90-C58A-4B81-84A0-1EA5861EBC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4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 </a:t>
            </a:r>
          </a:p>
          <a:p>
            <a:r>
              <a:rPr lang="en-US" dirty="0"/>
              <a:t>FGVC Code: https://colab.research.google.com/drive/17l8Jv1U0cM7tD9Kf910NEqi_N7naIUoY </a:t>
            </a:r>
          </a:p>
          <a:p>
            <a:r>
              <a:rPr lang="en-US" dirty="0"/>
              <a:t>Hyper-parameter optimizations: https://colab.research.google.com/drive/1fd2Hdnq-PNp9qr3UuXZMDK7rbmA4CZln</a:t>
            </a:r>
          </a:p>
          <a:p>
            <a:r>
              <a:rPr lang="en-US" dirty="0" err="1"/>
              <a:t>Wandb</a:t>
            </a:r>
            <a:r>
              <a:rPr lang="en-US" dirty="0"/>
              <a:t> Visualizations: https://wandb.ai/sweep/nerf/sweeps/tc7nxvwq?workspace=user-aray14 </a:t>
            </a:r>
          </a:p>
          <a:p>
            <a:r>
              <a:rPr lang="en-US" dirty="0"/>
              <a:t>Pix2PixHD: https://colab.research.google.com/drive/10MCX_VVXWjenpVTWOuYZE_m4ezx4uu4M#scrollTo=INVUtG-pt_F6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ACA90-C58A-4B81-84A0-1EA5861EBC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7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B62C-41E2-BB99-BA86-BC1642A6C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4A5BA-9869-5F8F-057B-C3868EF20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20393-8670-9FB4-C5A7-139B53EF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FF8FC-0990-FA8E-6505-6F16C9D2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D6C14-6755-3954-C41C-72526373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2B76-5B54-1024-715C-6C104D7F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734B7-5F56-BDDF-2570-8689FE48D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68845-0687-0780-4797-4F97BA55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F67B6-A8BF-4C28-07F7-5A853D8B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D92B-0342-A19B-85E7-EEB2EC06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40D77-F416-8460-61B1-D2413899C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2610A-1DA7-F4B9-E0DD-1F32EE449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C72C-EBC3-7944-35F6-FF4773DC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D8130-0145-67BE-31F8-E3B0233B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8E1F-33BD-67BC-8247-FACBC730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F49-23D3-EB59-43AB-86A7C09A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E886-551C-DB63-3EC2-DA6930E24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7569-ECF3-B381-49DC-B7F33D52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8BCDB-7AA7-3580-D4E7-420274F1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58CF5-0477-4F71-0DB5-761491ED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0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28B-781F-0D14-6458-9C289CF9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3C16-6E17-3423-F49D-2D66B3EC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71DD-265D-1735-8B4B-0F8089C8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4576-351E-635B-8093-64E85091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A6D48-FCAA-B950-AEEA-FC2D8328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2CEA-3D31-02D8-1112-315C4EDB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2D942-7E93-7D21-39CB-73A7386E2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30000-16F1-B88F-7D89-6E7A96547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C39E9-D67D-073F-CE38-CF507792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E61EE-40E6-8720-5FFF-EAE82A09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3DEC2-352D-CC2D-B766-477570AC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2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4A89-2300-2E46-4739-0333B5CA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C3465-363A-81E5-44D9-DF5C62AD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DC15-5DF8-7CB7-0378-D460D0A9D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B79F6-ACFD-AE5E-BB23-5BDAC5F6F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046FA-25AE-63D5-E16A-F2313E331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DB8C3-D437-9CF6-17CA-93A16C07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5C060-17AD-AF26-3DD9-5EFAE6B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6034D-0110-79D8-3644-AB46CABB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8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AF05-2EA4-9086-7C07-8584F7FC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F889C-CD16-A062-C118-B1C51252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76B2-92E6-CE51-5994-22C3C446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A5E79-EB75-5FCB-A1AF-F266F577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9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316E1-EE0B-41FC-8311-9120B8E4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03583-C0EA-331C-45CD-819F3887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42118-0618-C528-1236-75C5853D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7B91-1A33-C0FA-6859-4219651E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7523-F129-C390-2DDE-8FA84BE9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64F97-840D-504C-04EE-3493D5B37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6111B-5460-76AD-435B-6A73A9E9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D6DB7-2B0F-6E3C-DACB-ADFE8EDC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5562-2F9C-6EE6-70E9-A1121402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2096-703F-CC1C-C584-4E6371F4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321A-98E9-543A-D2CC-B7BAA7EB2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B692-1B12-9C26-739F-FDBAF65D5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6AEB6-CBE5-140B-6289-DC559FA2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342CE-48EF-AAE5-425D-1E2F0A57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49665-B074-1765-217C-E803789F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8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AD2A5-D8AA-1DB4-A33B-EAC867AC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3411F-BC92-3A72-8D4F-BD78598A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B89B-8A03-71A6-AC95-6598C8DC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EA157-E1DD-463E-8E56-1A2FF46FC9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8E64-A3B6-9B4B-F42D-47D12A03D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E283-A76F-1CC5-606A-4BAF97F28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0BF2B-C0CD-4C7B-BC4E-5C99C4B40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2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weep/nerf/sweeps/tc7nxvwq?workspace=user-aray1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andb.ai/sweep/nerf/sweeps/tc7nxvwq?workspace=user-aray1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yALDcVegPSnZ4cnCfcbGbN0wLbjZML-O#scrollTo=teLoSti-w5f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TYEVNtxZHFwRmzis-jScWwl2MeKeNDR#scrollTo=INVUtG-pt_F6" TargetMode="External"/><Relationship Id="rId2" Type="http://schemas.openxmlformats.org/officeDocument/2006/relationships/hyperlink" Target="https://colab.research.google.com/drive/10MCX_VVXWjenpVTWOuYZE_m4ezx4uu4M#scrollTo=UiaLMDmdDG3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BD30-48EE-4255-FB8C-41B6B04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333" y="1122363"/>
            <a:ext cx="9228668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Neural Rendering for Robotic Locomotion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6AC32-E024-E594-5E15-583ED6CAD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9068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Aritra Ray </a:t>
            </a:r>
          </a:p>
          <a:p>
            <a:endParaRPr lang="en-US" sz="2400" dirty="0"/>
          </a:p>
          <a:p>
            <a:r>
              <a:rPr lang="en-US" dirty="0"/>
              <a:t>End</a:t>
            </a:r>
            <a:r>
              <a:rPr lang="en-US" sz="2400" dirty="0"/>
              <a:t>-term Project Presentation </a:t>
            </a:r>
          </a:p>
          <a:p>
            <a:r>
              <a:rPr lang="en-US" dirty="0"/>
              <a:t>ME555: Robot Learning, Fall 2022 </a:t>
            </a:r>
          </a:p>
        </p:txBody>
      </p:sp>
    </p:spTree>
    <p:extLst>
      <p:ext uri="{BB962C8B-B14F-4D97-AF65-F5344CB8AC3E}">
        <p14:creationId xmlns:p14="http://schemas.microsoft.com/office/powerpoint/2010/main" val="317504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Elimination of Hierarchical Sampling </a:t>
            </a:r>
          </a:p>
          <a:p>
            <a:endParaRPr lang="en-US" dirty="0"/>
          </a:p>
          <a:p>
            <a:r>
              <a:rPr lang="en-US" dirty="0"/>
              <a:t>Design Space Exploration: </a:t>
            </a:r>
          </a:p>
          <a:p>
            <a:pPr lvl="1"/>
            <a:r>
              <a:rPr lang="en-US" dirty="0"/>
              <a:t>Effect of Learning Rate </a:t>
            </a:r>
          </a:p>
          <a:p>
            <a:pPr lvl="1"/>
            <a:r>
              <a:rPr lang="en-US" dirty="0"/>
              <a:t>Embedding Size </a:t>
            </a:r>
          </a:p>
          <a:p>
            <a:pPr lvl="1"/>
            <a:r>
              <a:rPr lang="en-US" dirty="0"/>
              <a:t>Number of Layers </a:t>
            </a:r>
          </a:p>
          <a:p>
            <a:pPr lvl="1"/>
            <a:r>
              <a:rPr lang="en-US" dirty="0"/>
              <a:t>Number of Neurons </a:t>
            </a:r>
          </a:p>
          <a:p>
            <a:pPr lvl="1"/>
            <a:r>
              <a:rPr lang="en-US" dirty="0"/>
              <a:t>Optimizers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6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57D0-E528-53AF-8628-A158653A7EEE}"/>
              </a:ext>
            </a:extLst>
          </p:cNvPr>
          <p:cNvGrpSpPr/>
          <p:nvPr/>
        </p:nvGrpSpPr>
        <p:grpSpPr>
          <a:xfrm>
            <a:off x="4947121" y="2848840"/>
            <a:ext cx="1460833" cy="646331"/>
            <a:chOff x="4947121" y="2848840"/>
            <a:chExt cx="1460833" cy="64633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E970A7-9BB7-ADC0-34FC-9789D61B983F}"/>
                </a:ext>
              </a:extLst>
            </p:cNvPr>
            <p:cNvCxnSpPr>
              <a:cxnSpLocks/>
              <a:stCxn id="25" idx="3"/>
              <a:endCxn id="32" idx="3"/>
            </p:cNvCxnSpPr>
            <p:nvPr/>
          </p:nvCxnSpPr>
          <p:spPr>
            <a:xfrm flipV="1">
              <a:off x="5043635" y="3172006"/>
              <a:ext cx="1364319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32ECED-DC97-9FB5-B95D-5EFE165DCBEB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F92E8-2437-2E6A-E440-8F19080B6B20}"/>
              </a:ext>
            </a:extLst>
          </p:cNvPr>
          <p:cNvGrpSpPr/>
          <p:nvPr/>
        </p:nvGrpSpPr>
        <p:grpSpPr>
          <a:xfrm>
            <a:off x="3364028" y="3861342"/>
            <a:ext cx="646331" cy="1534490"/>
            <a:chOff x="3364028" y="3861342"/>
            <a:chExt cx="646331" cy="153449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93E84B-4513-496D-4E41-D57F9DEA748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677386" y="412450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FA24D5-CCFB-F9CE-48CC-C864462AD6DC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CF35C-0956-2C00-ADEC-58F25AACCEC2}"/>
              </a:ext>
            </a:extLst>
          </p:cNvPr>
          <p:cNvSpPr txBox="1"/>
          <p:nvPr/>
        </p:nvSpPr>
        <p:spPr>
          <a:xfrm>
            <a:off x="1882275" y="5179807"/>
            <a:ext cx="331269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3819D1-A37E-F448-CEB7-F27F40FD4661}"/>
              </a:ext>
            </a:extLst>
          </p:cNvPr>
          <p:cNvCxnSpPr>
            <a:stCxn id="39" idx="2"/>
          </p:cNvCxnSpPr>
          <p:nvPr/>
        </p:nvCxnSpPr>
        <p:spPr>
          <a:xfrm>
            <a:off x="3538623" y="554913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565DF-34FC-716D-1316-20FB632B50C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20841" y="654986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855E53-0EA4-AB29-0C38-BCA3E19DE06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94971" y="536447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B6DD76-DE58-C27B-0B0F-6B6872E250B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749343" y="342900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0CD68-679A-68CB-2822-F48BC41A6C9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96489" y="3417375"/>
            <a:ext cx="0" cy="1683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98863-F172-1584-A522-070BB694518F}"/>
              </a:ext>
            </a:extLst>
          </p:cNvPr>
          <p:cNvCxnSpPr>
            <a:cxnSpLocks/>
          </p:cNvCxnSpPr>
          <p:nvPr/>
        </p:nvCxnSpPr>
        <p:spPr>
          <a:xfrm>
            <a:off x="7896489" y="567396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A8B7EAB-8CDF-6981-978C-FAB79E4A371D}"/>
              </a:ext>
            </a:extLst>
          </p:cNvPr>
          <p:cNvSpPr/>
          <p:nvPr/>
        </p:nvSpPr>
        <p:spPr>
          <a:xfrm rot="16200000">
            <a:off x="7609773" y="5165763"/>
            <a:ext cx="573433" cy="442974"/>
          </a:xfrm>
          <a:prstGeom prst="arc">
            <a:avLst>
              <a:gd name="adj1" fmla="val 1049175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Proposed Architecture: Next Scene Sequence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859823"/>
          </a:xfrm>
        </p:spPr>
        <p:txBody>
          <a:bodyPr/>
          <a:lstStyle/>
          <a:p>
            <a:r>
              <a:rPr lang="en-US" dirty="0"/>
              <a:t>Inspired from: Conditional Generative Adversarial Network Modelling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A82B8-3D24-F700-019A-DFAF7B1D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857"/>
            <a:ext cx="6378989" cy="2375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34FD3-E00E-C76F-612F-5A63D4CA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4" y="5139891"/>
            <a:ext cx="5019926" cy="118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20F31-72AC-4719-6716-F695BB059DD0}"/>
              </a:ext>
            </a:extLst>
          </p:cNvPr>
          <p:cNvSpPr txBox="1"/>
          <p:nvPr/>
        </p:nvSpPr>
        <p:spPr>
          <a:xfrm>
            <a:off x="7024037" y="1825625"/>
            <a:ext cx="504604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Obstacle Removal Algorithm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93E5FE-7CC3-29A0-6C93-BC64E9EE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299" y="2358373"/>
            <a:ext cx="5416828" cy="16256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1F01945-9B5F-9E7C-FD95-6CF361694D66}"/>
              </a:ext>
            </a:extLst>
          </p:cNvPr>
          <p:cNvGrpSpPr/>
          <p:nvPr/>
        </p:nvGrpSpPr>
        <p:grpSpPr>
          <a:xfrm>
            <a:off x="7426734" y="4141420"/>
            <a:ext cx="3927066" cy="2204250"/>
            <a:chOff x="1492013" y="1463574"/>
            <a:chExt cx="5495887" cy="39308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53DA7E-45D7-E0F6-D152-37234544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0140"/>
            <a:stretch/>
          </p:blipFill>
          <p:spPr>
            <a:xfrm>
              <a:off x="1492013" y="1463574"/>
              <a:ext cx="1828703" cy="39308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DA590C-569D-7C2F-8FC4-32CEDA736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174"/>
            <a:stretch/>
          </p:blipFill>
          <p:spPr>
            <a:xfrm>
              <a:off x="3320716" y="1463574"/>
              <a:ext cx="3667184" cy="393085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07B172-752D-34D1-0F20-982C1675E091}"/>
              </a:ext>
            </a:extLst>
          </p:cNvPr>
          <p:cNvSpPr txBox="1"/>
          <p:nvPr/>
        </p:nvSpPr>
        <p:spPr>
          <a:xfrm>
            <a:off x="111817" y="634181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0" dirty="0">
                <a:solidFill>
                  <a:srgbClr val="000000"/>
                </a:solidFill>
                <a:effectLst/>
              </a:rPr>
              <a:t>Phillip Isola, et. al., Image-to-Image Translation with Conditional Adversarial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BF5DA-533F-CCCC-1C57-4627615F299F}"/>
              </a:ext>
            </a:extLst>
          </p:cNvPr>
          <p:cNvSpPr txBox="1"/>
          <p:nvPr/>
        </p:nvSpPr>
        <p:spPr>
          <a:xfrm>
            <a:off x="7339432" y="6345670"/>
            <a:ext cx="4852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dirty="0"/>
              <a:t>Chen Gao, et. al., Flow-edge Guided Video Completion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535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57D0-E528-53AF-8628-A158653A7EEE}"/>
              </a:ext>
            </a:extLst>
          </p:cNvPr>
          <p:cNvGrpSpPr/>
          <p:nvPr/>
        </p:nvGrpSpPr>
        <p:grpSpPr>
          <a:xfrm>
            <a:off x="4947121" y="2848840"/>
            <a:ext cx="1460833" cy="646331"/>
            <a:chOff x="4947121" y="2848840"/>
            <a:chExt cx="1460833" cy="64633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E970A7-9BB7-ADC0-34FC-9789D61B983F}"/>
                </a:ext>
              </a:extLst>
            </p:cNvPr>
            <p:cNvCxnSpPr>
              <a:cxnSpLocks/>
              <a:stCxn id="25" idx="3"/>
              <a:endCxn id="32" idx="3"/>
            </p:cNvCxnSpPr>
            <p:nvPr/>
          </p:nvCxnSpPr>
          <p:spPr>
            <a:xfrm flipV="1">
              <a:off x="5043635" y="3172006"/>
              <a:ext cx="1364319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32ECED-DC97-9FB5-B95D-5EFE165DCBEB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F92E8-2437-2E6A-E440-8F19080B6B20}"/>
              </a:ext>
            </a:extLst>
          </p:cNvPr>
          <p:cNvGrpSpPr/>
          <p:nvPr/>
        </p:nvGrpSpPr>
        <p:grpSpPr>
          <a:xfrm>
            <a:off x="3364028" y="3861342"/>
            <a:ext cx="646331" cy="1534490"/>
            <a:chOff x="3364028" y="3861342"/>
            <a:chExt cx="646331" cy="153449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93E84B-4513-496D-4E41-D57F9DEA748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677386" y="412450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FA24D5-CCFB-F9CE-48CC-C864462AD6DC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CF35C-0956-2C00-ADEC-58F25AACCEC2}"/>
              </a:ext>
            </a:extLst>
          </p:cNvPr>
          <p:cNvSpPr txBox="1"/>
          <p:nvPr/>
        </p:nvSpPr>
        <p:spPr>
          <a:xfrm>
            <a:off x="1882275" y="5179807"/>
            <a:ext cx="331269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3819D1-A37E-F448-CEB7-F27F40FD4661}"/>
              </a:ext>
            </a:extLst>
          </p:cNvPr>
          <p:cNvCxnSpPr>
            <a:stCxn id="39" idx="2"/>
          </p:cNvCxnSpPr>
          <p:nvPr/>
        </p:nvCxnSpPr>
        <p:spPr>
          <a:xfrm>
            <a:off x="3538623" y="554913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565DF-34FC-716D-1316-20FB632B50C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20841" y="654986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855E53-0EA4-AB29-0C38-BCA3E19DE06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94971" y="536447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B6DD76-DE58-C27B-0B0F-6B6872E250B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749343" y="342900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0CD68-679A-68CB-2822-F48BC41A6C9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96489" y="3417375"/>
            <a:ext cx="0" cy="1683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98863-F172-1584-A522-070BB694518F}"/>
              </a:ext>
            </a:extLst>
          </p:cNvPr>
          <p:cNvCxnSpPr>
            <a:cxnSpLocks/>
          </p:cNvCxnSpPr>
          <p:nvPr/>
        </p:nvCxnSpPr>
        <p:spPr>
          <a:xfrm>
            <a:off x="7896489" y="567396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A8B7EAB-8CDF-6981-978C-FAB79E4A371D}"/>
              </a:ext>
            </a:extLst>
          </p:cNvPr>
          <p:cNvSpPr/>
          <p:nvPr/>
        </p:nvSpPr>
        <p:spPr>
          <a:xfrm rot="16200000">
            <a:off x="7609773" y="5165763"/>
            <a:ext cx="573433" cy="442974"/>
          </a:xfrm>
          <a:prstGeom prst="arc">
            <a:avLst>
              <a:gd name="adj1" fmla="val 1049175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3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Architecture: Comparing Scene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Algorithm: </a:t>
            </a:r>
          </a:p>
          <a:p>
            <a:pPr lvl="1"/>
            <a:r>
              <a:rPr lang="en-US" dirty="0"/>
              <a:t>Faster RCNN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1E00-92F5-C380-2A8C-EA45EBEBC44A}"/>
              </a:ext>
            </a:extLst>
          </p:cNvPr>
          <p:cNvSpPr txBox="1"/>
          <p:nvPr/>
        </p:nvSpPr>
        <p:spPr>
          <a:xfrm>
            <a:off x="209349" y="6400081"/>
            <a:ext cx="9906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Shaoqing</a:t>
            </a:r>
            <a:r>
              <a:rPr lang="en-IN" dirty="0"/>
              <a:t> Ren, et. al., </a:t>
            </a:r>
            <a:r>
              <a:rPr lang="en-US" dirty="0"/>
              <a:t>Faster R-CNN: Towards Real-Time Object Detection with Region Proposal Networks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1D3439-3B8C-7CCC-A4D7-A92894CC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51" y="1194217"/>
            <a:ext cx="6053388" cy="274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B7EC4-680C-9AAE-B60C-A0C8ACE6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" y="3224062"/>
            <a:ext cx="3092609" cy="2952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1E5CD-94A3-E751-A656-9CFB086F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06" y="3936046"/>
            <a:ext cx="7540257" cy="24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Contributions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36731" cy="4351338"/>
          </a:xfrm>
        </p:spPr>
        <p:txBody>
          <a:bodyPr/>
          <a:lstStyle/>
          <a:p>
            <a:pPr algn="just"/>
            <a:r>
              <a:rPr lang="en-US" b="1" dirty="0"/>
              <a:t>Faster</a:t>
            </a:r>
            <a:r>
              <a:rPr lang="en-US" dirty="0"/>
              <a:t> Neural Rendering through motion planning </a:t>
            </a:r>
          </a:p>
          <a:p>
            <a:pPr algn="just"/>
            <a:r>
              <a:rPr lang="en-US" b="1" dirty="0"/>
              <a:t>Translating </a:t>
            </a:r>
            <a:r>
              <a:rPr lang="en-US" b="1" dirty="0" err="1"/>
              <a:t>NeRF</a:t>
            </a:r>
            <a:r>
              <a:rPr lang="en-US" b="1" dirty="0"/>
              <a:t> </a:t>
            </a:r>
            <a:r>
              <a:rPr lang="en-US" dirty="0"/>
              <a:t>as a neural rendering engine </a:t>
            </a:r>
            <a:r>
              <a:rPr lang="en-US" b="1" dirty="0"/>
              <a:t>to robotic locomotion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F5F93-EE47-681E-D668-1C45C2F9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22" y="2882131"/>
            <a:ext cx="8063262" cy="3880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0A356-8974-4418-EB2B-DB6C1CD43A02}"/>
              </a:ext>
            </a:extLst>
          </p:cNvPr>
          <p:cNvSpPr txBox="1"/>
          <p:nvPr/>
        </p:nvSpPr>
        <p:spPr>
          <a:xfrm>
            <a:off x="4857749" y="3629025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CHANGE </a:t>
            </a:r>
          </a:p>
        </p:txBody>
      </p:sp>
    </p:spTree>
    <p:extLst>
      <p:ext uri="{BB962C8B-B14F-4D97-AF65-F5344CB8AC3E}">
        <p14:creationId xmlns:p14="http://schemas.microsoft.com/office/powerpoint/2010/main" val="263624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C9A5-1132-6934-478B-920CB9BC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Evaluation Results </a:t>
            </a:r>
          </a:p>
        </p:txBody>
      </p:sp>
    </p:spTree>
    <p:extLst>
      <p:ext uri="{BB962C8B-B14F-4D97-AF65-F5344CB8AC3E}">
        <p14:creationId xmlns:p14="http://schemas.microsoft.com/office/powerpoint/2010/main" val="83771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781-4E77-C74F-2A0F-5E0A6BF7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2050" name="Picture 2" descr="200-epoch-training">
            <a:extLst>
              <a:ext uri="{FF2B5EF4-FFF2-40B4-BE49-F238E27FC236}">
                <a16:creationId xmlns:a16="http://schemas.microsoft.com/office/drawing/2014/main" id="{B67DFF17-E83E-3EC8-0335-32BB8399A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5900" r="8432" b="5995"/>
          <a:stretch/>
        </p:blipFill>
        <p:spPr bwMode="auto">
          <a:xfrm>
            <a:off x="310509" y="1931953"/>
            <a:ext cx="11570982" cy="32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DC15F-AB8C-CA74-E509-343B1CB96247}"/>
              </a:ext>
            </a:extLst>
          </p:cNvPr>
          <p:cNvSpPr txBox="1"/>
          <p:nvPr/>
        </p:nvSpPr>
        <p:spPr>
          <a:xfrm>
            <a:off x="3964004" y="5381156"/>
            <a:ext cx="426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Reproducing </a:t>
            </a:r>
            <a:r>
              <a:rPr lang="en-US" sz="2400" dirty="0" err="1"/>
              <a:t>NeRF</a:t>
            </a:r>
            <a:r>
              <a:rPr lang="en-US" sz="2400" dirty="0"/>
              <a:t> results </a:t>
            </a:r>
          </a:p>
        </p:txBody>
      </p:sp>
    </p:spTree>
    <p:extLst>
      <p:ext uri="{BB962C8B-B14F-4D97-AF65-F5344CB8AC3E}">
        <p14:creationId xmlns:p14="http://schemas.microsoft.com/office/powerpoint/2010/main" val="126042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781-4E77-C74F-2A0F-5E0A6BF7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DC15F-AB8C-CA74-E509-343B1CB96247}"/>
              </a:ext>
            </a:extLst>
          </p:cNvPr>
          <p:cNvSpPr txBox="1"/>
          <p:nvPr/>
        </p:nvSpPr>
        <p:spPr>
          <a:xfrm>
            <a:off x="2452837" y="6262042"/>
            <a:ext cx="767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NeRF</a:t>
            </a:r>
            <a:r>
              <a:rPr lang="en-US" sz="2400" dirty="0"/>
              <a:t> without Hierarchical Sampling</a:t>
            </a:r>
          </a:p>
        </p:txBody>
      </p:sp>
      <p:pic>
        <p:nvPicPr>
          <p:cNvPr id="3" name="download (3)">
            <a:hlinkClick r:id="" action="ppaction://media"/>
            <a:extLst>
              <a:ext uri="{FF2B5EF4-FFF2-40B4-BE49-F238E27FC236}">
                <a16:creationId xmlns:a16="http://schemas.microsoft.com/office/drawing/2014/main" id="{5FA878B5-DD48-00D4-B901-13F03B06E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5128" y="2626493"/>
            <a:ext cx="2514601" cy="25146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9693DC-0A1B-ED20-7778-2E90F0B7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" y="1199548"/>
            <a:ext cx="3851815" cy="17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753842-451E-2FB6-5AE7-D5BF325E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" y="2998221"/>
            <a:ext cx="3844195" cy="17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35EF89-41BA-2724-CC63-D7DBD770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" y="4769368"/>
            <a:ext cx="3851815" cy="17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A166779-286B-20D7-8C13-E02E0D93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05" y="1286122"/>
            <a:ext cx="4871793" cy="222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C6348FB-F6C4-9430-3151-F2067E27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42" y="3992729"/>
            <a:ext cx="4829720" cy="222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28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781-4E77-C74F-2A0F-5E0A6BF7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CE49-BF5E-C6D4-990E-8C842634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6" y="1443789"/>
            <a:ext cx="11854707" cy="4521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9481B-AE6E-6EB9-F960-C0FE8426436B}"/>
              </a:ext>
            </a:extLst>
          </p:cNvPr>
          <p:cNvSpPr txBox="1"/>
          <p:nvPr/>
        </p:nvSpPr>
        <p:spPr>
          <a:xfrm>
            <a:off x="168645" y="6308209"/>
            <a:ext cx="72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https://wandb.ai/sweep/nerf/sweeps/tc7nxvwq?workspace=user-aray14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86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701D-6056-0ADF-10FF-EA1D1885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Recap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Picture 4" descr="camera-angles">
            <a:extLst>
              <a:ext uri="{FF2B5EF4-FFF2-40B4-BE49-F238E27FC236}">
                <a16:creationId xmlns:a16="http://schemas.microsoft.com/office/drawing/2014/main" id="{DE642CF7-2750-13E2-9FB7-1C653E2C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54" y="0"/>
            <a:ext cx="2672016" cy="218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pping">
            <a:extLst>
              <a:ext uri="{FF2B5EF4-FFF2-40B4-BE49-F238E27FC236}">
                <a16:creationId xmlns:a16="http://schemas.microsoft.com/office/drawing/2014/main" id="{1FBD9EBE-C531-36FF-D994-A7B7DF63E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45" y="471997"/>
            <a:ext cx="36766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6C7BD-792C-7E84-7EA0-427AE56D96CD}"/>
              </a:ext>
            </a:extLst>
          </p:cNvPr>
          <p:cNvSpPr txBox="1"/>
          <p:nvPr/>
        </p:nvSpPr>
        <p:spPr>
          <a:xfrm>
            <a:off x="6137380" y="1506022"/>
            <a:ext cx="605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Can we do Inverse Mapping? from a 2D image to the 3D scene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E5E3CC-69F3-5612-D967-30F7AC2F5010}"/>
              </a:ext>
            </a:extLst>
          </p:cNvPr>
          <p:cNvGrpSpPr/>
          <p:nvPr/>
        </p:nvGrpSpPr>
        <p:grpSpPr>
          <a:xfrm>
            <a:off x="562451" y="2229702"/>
            <a:ext cx="2014160" cy="2059115"/>
            <a:chOff x="768880" y="3735933"/>
            <a:chExt cx="2014160" cy="2059115"/>
          </a:xfrm>
        </p:grpSpPr>
        <p:pic>
          <p:nvPicPr>
            <p:cNvPr id="22" name="Picture 8" descr="img">
              <a:extLst>
                <a:ext uri="{FF2B5EF4-FFF2-40B4-BE49-F238E27FC236}">
                  <a16:creationId xmlns:a16="http://schemas.microsoft.com/office/drawing/2014/main" id="{1190A863-8E20-9C5E-8E78-83C96F7FE5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6" r="21793" b="38028"/>
            <a:stretch/>
          </p:blipFill>
          <p:spPr bwMode="auto">
            <a:xfrm>
              <a:off x="768880" y="3735933"/>
              <a:ext cx="2014160" cy="164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FC86C-5D06-B2E7-113B-0F5CA3FCFBC0}"/>
                </a:ext>
              </a:extLst>
            </p:cNvPr>
            <p:cNvSpPr txBox="1"/>
            <p:nvPr/>
          </p:nvSpPr>
          <p:spPr>
            <a:xfrm>
              <a:off x="768880" y="5425716"/>
              <a:ext cx="2014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0" i="0" dirty="0">
                  <a:solidFill>
                    <a:srgbClr val="212121"/>
                  </a:solidFill>
                  <a:effectLst/>
                  <a:latin typeface="Courier New" panose="02070309020205020404" pitchFamily="49" charset="0"/>
                </a:rPr>
                <a:t>r(t) = o + td</a:t>
              </a:r>
              <a:endParaRPr lang="en-US" dirty="0"/>
            </a:p>
          </p:txBody>
        </p:sp>
      </p:grpSp>
      <p:pic>
        <p:nvPicPr>
          <p:cNvPr id="24" name="Picture 10" descr="img">
            <a:extLst>
              <a:ext uri="{FF2B5EF4-FFF2-40B4-BE49-F238E27FC236}">
                <a16:creationId xmlns:a16="http://schemas.microsoft.com/office/drawing/2014/main" id="{C1679521-3426-D0C3-0111-BFE933CBB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7" r="19399" b="32979"/>
          <a:stretch/>
        </p:blipFill>
        <p:spPr bwMode="auto">
          <a:xfrm>
            <a:off x="207882" y="4534518"/>
            <a:ext cx="3514542" cy="7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3-d rays">
            <a:extLst>
              <a:ext uri="{FF2B5EF4-FFF2-40B4-BE49-F238E27FC236}">
                <a16:creationId xmlns:a16="http://schemas.microsoft.com/office/drawing/2014/main" id="{31F562A6-A96B-A478-4B29-2F3D7E6F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53" y="2239330"/>
            <a:ext cx="2780241" cy="16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4E4E9A25-7B69-87B7-860F-638E7BEF6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6"/>
          <a:stretch/>
        </p:blipFill>
        <p:spPr bwMode="auto">
          <a:xfrm>
            <a:off x="4534567" y="4731272"/>
            <a:ext cx="7482561" cy="19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5E78C2-12E5-55CA-3363-32A172CB0379}"/>
              </a:ext>
            </a:extLst>
          </p:cNvPr>
          <p:cNvCxnSpPr/>
          <p:nvPr/>
        </p:nvCxnSpPr>
        <p:spPr>
          <a:xfrm>
            <a:off x="6096000" y="3028218"/>
            <a:ext cx="448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5B394-F1FF-77FB-9E49-3CDBD9CA67EB}"/>
              </a:ext>
            </a:extLst>
          </p:cNvPr>
          <p:cNvSpPr txBox="1"/>
          <p:nvPr/>
        </p:nvSpPr>
        <p:spPr>
          <a:xfrm>
            <a:off x="6544733" y="2843552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MLP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8DF541-9724-63AB-7370-52C6B14A3AB6}"/>
              </a:ext>
            </a:extLst>
          </p:cNvPr>
          <p:cNvCxnSpPr/>
          <p:nvPr/>
        </p:nvCxnSpPr>
        <p:spPr>
          <a:xfrm>
            <a:off x="7679266" y="3040115"/>
            <a:ext cx="448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D3B928-90B0-D696-14ED-D79E76BD80C1}"/>
              </a:ext>
            </a:extLst>
          </p:cNvPr>
          <p:cNvSpPr txBox="1"/>
          <p:nvPr/>
        </p:nvSpPr>
        <p:spPr>
          <a:xfrm>
            <a:off x="6096000" y="35483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Input: Sampled points </a:t>
            </a:r>
          </a:p>
          <a:p>
            <a:r>
              <a:rPr lang="en-US" dirty="0"/>
              <a:t>Output: Predict the </a:t>
            </a:r>
            <a:r>
              <a:rPr lang="en-US" i="1" dirty="0"/>
              <a:t>RGB color</a:t>
            </a:r>
            <a:r>
              <a:rPr lang="en-US" dirty="0"/>
              <a:t>, and </a:t>
            </a:r>
            <a:r>
              <a:rPr lang="en-US" i="1" dirty="0"/>
              <a:t>volume density </a:t>
            </a:r>
            <a:r>
              <a:rPr lang="en-US" dirty="0"/>
              <a:t>at that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81BD3E-4585-4511-94BF-23DF3E20DB64}"/>
                  </a:ext>
                </a:extLst>
              </p:cNvPr>
              <p:cNvSpPr txBox="1"/>
              <p:nvPr/>
            </p:nvSpPr>
            <p:spPr>
              <a:xfrm>
                <a:off x="8155513" y="2821623"/>
                <a:ext cx="384281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𝑅𝐺𝐵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𝑣𝑖𝑒𝑤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𝑉𝑜𝑙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𝐷𝑒𝑛𝑠𝑖𝑡𝑦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81BD3E-4585-4511-94BF-23DF3E20D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513" y="2821623"/>
                <a:ext cx="3842810" cy="391261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CEB9E05-9D3E-851A-CF4A-BFD82ECED6F6}"/>
              </a:ext>
            </a:extLst>
          </p:cNvPr>
          <p:cNvSpPr txBox="1"/>
          <p:nvPr/>
        </p:nvSpPr>
        <p:spPr>
          <a:xfrm>
            <a:off x="390736" y="5783969"/>
            <a:ext cx="4125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Output: For every point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View-Dependent RGB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View-independent volume density </a:t>
            </a:r>
          </a:p>
        </p:txBody>
      </p:sp>
    </p:spTree>
    <p:extLst>
      <p:ext uri="{BB962C8B-B14F-4D97-AF65-F5344CB8AC3E}">
        <p14:creationId xmlns:p14="http://schemas.microsoft.com/office/powerpoint/2010/main" val="323684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F4E7-7042-A85C-B65E-77936B84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F1BF-9B73-0514-A40D-817BA204B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Best results obtained for hyper-parameters: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Put in from the implementation. </a:t>
            </a:r>
          </a:p>
        </p:txBody>
      </p:sp>
    </p:spTree>
    <p:extLst>
      <p:ext uri="{BB962C8B-B14F-4D97-AF65-F5344CB8AC3E}">
        <p14:creationId xmlns:p14="http://schemas.microsoft.com/office/powerpoint/2010/main" val="283943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A8872-E04F-4F83-8C2E-FA745D39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4619" y="-1092871"/>
            <a:ext cx="6671500" cy="2600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40DC9-3E12-BC70-F5C2-75CF50F7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-1089732"/>
            <a:ext cx="6671501" cy="2597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018E4-94E0-55F4-697B-6C37D3E8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20" y="-1092871"/>
            <a:ext cx="6700069" cy="2597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D018-1B10-8711-39E8-82522FB55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94618" y="1781342"/>
            <a:ext cx="6671500" cy="2617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DDC704-B283-AE9D-D040-0E835FD1B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695617"/>
            <a:ext cx="6671500" cy="2703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AB109-D3F2-16F1-1CA6-6CBAACDC8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418" y="1695617"/>
            <a:ext cx="6754486" cy="270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5C68A5-5A3E-39BC-6916-A99C8AC7E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94618" y="4672851"/>
            <a:ext cx="6671500" cy="26177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D561C-3204-0D05-4E2B-F5E63F39F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4672851"/>
            <a:ext cx="6671500" cy="2617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CB0BDD-43A2-2E5C-39F3-3BABABA4C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418" y="4590265"/>
            <a:ext cx="6754486" cy="27003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A1376D-82FD-7A9A-CA77-0875FE0AF5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394618" y="7564361"/>
            <a:ext cx="6671500" cy="2560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910FBF-EE34-1F13-02C5-FE9EA756E7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" y="7564361"/>
            <a:ext cx="6880518" cy="2560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E6F279-34AB-4344-1482-4D5389A15E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437" y="7481775"/>
            <a:ext cx="6545468" cy="25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781-4E77-C74F-2A0F-5E0A6BF7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Optimizations in </a:t>
            </a:r>
            <a:r>
              <a:rPr lang="en-US" dirty="0" err="1">
                <a:solidFill>
                  <a:srgbClr val="0070C0"/>
                </a:solidFill>
              </a:rPr>
              <a:t>NeRF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0CE2D-ABAB-27AF-877A-DD137475477A}"/>
              </a:ext>
            </a:extLst>
          </p:cNvPr>
          <p:cNvSpPr txBox="1"/>
          <p:nvPr/>
        </p:nvSpPr>
        <p:spPr>
          <a:xfrm>
            <a:off x="231006" y="6308209"/>
            <a:ext cx="725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https://wandb.ai/sweep/nerf/sweeps/tc7nxvwq?workspace=user-aray14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6F35-A132-670C-71E7-2E5B042F2766}"/>
              </a:ext>
            </a:extLst>
          </p:cNvPr>
          <p:cNvSpPr txBox="1"/>
          <p:nvPr/>
        </p:nvSpPr>
        <p:spPr>
          <a:xfrm>
            <a:off x="838200" y="1690688"/>
            <a:ext cx="103656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Monitor several system parameters for </a:t>
            </a:r>
            <a:r>
              <a:rPr lang="en-US" sz="2800" b="1" dirty="0" err="1"/>
              <a:t>NeRF</a:t>
            </a:r>
            <a:r>
              <a:rPr lang="en-US" sz="2800" b="1" dirty="0"/>
              <a:t> Training: </a:t>
            </a:r>
          </a:p>
          <a:p>
            <a:endParaRPr lang="en-US" sz="2000" b="1" dirty="0"/>
          </a:p>
          <a:p>
            <a:pPr marL="342900" indent="-342900">
              <a:buAutoNum type="arabicPeriod"/>
            </a:pPr>
            <a:r>
              <a:rPr lang="en-US" sz="2400" dirty="0"/>
              <a:t>GPU Power Usage </a:t>
            </a:r>
          </a:p>
          <a:p>
            <a:pPr marL="342900" indent="-342900">
              <a:buAutoNum type="arabicPeriod"/>
            </a:pPr>
            <a:r>
              <a:rPr lang="en-US" sz="2400" dirty="0"/>
              <a:t>GPU Memory Allocated Percent </a:t>
            </a:r>
          </a:p>
          <a:p>
            <a:pPr marL="342900" indent="-342900">
              <a:buAutoNum type="arabicPeriod"/>
            </a:pPr>
            <a:r>
              <a:rPr lang="en-US" sz="2400" dirty="0"/>
              <a:t>GPU Time Spent Accessing Memory Percent </a:t>
            </a:r>
          </a:p>
          <a:p>
            <a:pPr marL="342900" indent="-342900">
              <a:buAutoNum type="arabicPeriod"/>
            </a:pPr>
            <a:r>
              <a:rPr lang="en-US" sz="2400" dirty="0"/>
              <a:t>GPU Temperature </a:t>
            </a:r>
          </a:p>
          <a:p>
            <a:pPr marL="342900" indent="-342900">
              <a:buAutoNum type="arabicPeriod"/>
            </a:pPr>
            <a:r>
              <a:rPr lang="en-US" sz="2400" dirty="0"/>
              <a:t>GPU Utilization </a:t>
            </a:r>
          </a:p>
          <a:p>
            <a:pPr marL="342900" indent="-342900">
              <a:buAutoNum type="arabicPeriod"/>
            </a:pPr>
            <a:r>
              <a:rPr lang="en-US" sz="2400" dirty="0"/>
              <a:t>Network Traffic </a:t>
            </a:r>
          </a:p>
          <a:p>
            <a:pPr marL="342900" indent="-342900">
              <a:buAutoNum type="arabicPeriod"/>
            </a:pPr>
            <a:r>
              <a:rPr lang="en-US" sz="2400" dirty="0"/>
              <a:t>Disk Utilization </a:t>
            </a:r>
          </a:p>
          <a:p>
            <a:pPr marL="342900" indent="-342900">
              <a:buAutoNum type="arabicPeriod"/>
            </a:pPr>
            <a:r>
              <a:rPr lang="en-US" sz="2400" dirty="0"/>
              <a:t>Memory Usage </a:t>
            </a:r>
          </a:p>
        </p:txBody>
      </p:sp>
    </p:spTree>
    <p:extLst>
      <p:ext uri="{BB962C8B-B14F-4D97-AF65-F5344CB8AC3E}">
        <p14:creationId xmlns:p14="http://schemas.microsoft.com/office/powerpoint/2010/main" val="252868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93" y="350590"/>
            <a:ext cx="9335703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Next Scene Sequence Prediction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C69617-FD6E-7E9C-D7A0-C9086F376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899" y="4760328"/>
            <a:ext cx="1751797" cy="17517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6A38A-FEE0-2568-A7F3-3FE8CC04EA54}"/>
              </a:ext>
            </a:extLst>
          </p:cNvPr>
          <p:cNvSpPr txBox="1"/>
          <p:nvPr/>
        </p:nvSpPr>
        <p:spPr>
          <a:xfrm>
            <a:off x="10173903" y="6512125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159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CB6A72-B8F3-331F-0498-A13DD9ED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898" y="2619116"/>
            <a:ext cx="1751797" cy="1751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227AC2-6EC9-57AD-CAE7-044203544905}"/>
              </a:ext>
            </a:extLst>
          </p:cNvPr>
          <p:cNvSpPr txBox="1"/>
          <p:nvPr/>
        </p:nvSpPr>
        <p:spPr>
          <a:xfrm>
            <a:off x="10096899" y="4370913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60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2D995E-5B82-A87C-565F-B0ABB1371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896" y="403105"/>
            <a:ext cx="1751797" cy="17517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A6CBFA-2BD5-D1DD-4D19-B1A2A4C8687F}"/>
              </a:ext>
            </a:extLst>
          </p:cNvPr>
          <p:cNvSpPr txBox="1"/>
          <p:nvPr/>
        </p:nvSpPr>
        <p:spPr>
          <a:xfrm>
            <a:off x="10019896" y="21403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F0660-7D4C-39B1-070C-7C3894A08067}"/>
              </a:ext>
            </a:extLst>
          </p:cNvPr>
          <p:cNvSpPr txBox="1"/>
          <p:nvPr/>
        </p:nvSpPr>
        <p:spPr>
          <a:xfrm>
            <a:off x="5910146" y="3404283"/>
            <a:ext cx="231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Pix2PixHD</a:t>
            </a:r>
          </a:p>
        </p:txBody>
      </p:sp>
      <p:pic>
        <p:nvPicPr>
          <p:cNvPr id="19" name="Aritra-Ray">
            <a:hlinkClick r:id="" action="ppaction://media"/>
            <a:extLst>
              <a:ext uri="{FF2B5EF4-FFF2-40B4-BE49-F238E27FC236}">
                <a16:creationId xmlns:a16="http://schemas.microsoft.com/office/drawing/2014/main" id="{FA392040-6057-E54F-57BD-89AE2D650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0078" y="2619115"/>
            <a:ext cx="2396691" cy="2032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A889F-CACA-EDFC-EA07-A2B34DEC85B6}"/>
              </a:ext>
            </a:extLst>
          </p:cNvPr>
          <p:cNvCxnSpPr>
            <a:endCxn id="18" idx="1"/>
          </p:cNvCxnSpPr>
          <p:nvPr/>
        </p:nvCxnSpPr>
        <p:spPr>
          <a:xfrm>
            <a:off x="4110458" y="3635115"/>
            <a:ext cx="17996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040CF7-A949-AA01-467F-8B64EC227EBF}"/>
              </a:ext>
            </a:extLst>
          </p:cNvPr>
          <p:cNvCxnSpPr>
            <a:endCxn id="15" idx="1"/>
          </p:cNvCxnSpPr>
          <p:nvPr/>
        </p:nvCxnSpPr>
        <p:spPr>
          <a:xfrm>
            <a:off x="9683015" y="1279003"/>
            <a:ext cx="3368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005B6A-FA8B-60A1-6CCC-AD9FA448AFC5}"/>
              </a:ext>
            </a:extLst>
          </p:cNvPr>
          <p:cNvCxnSpPr/>
          <p:nvPr/>
        </p:nvCxnSpPr>
        <p:spPr>
          <a:xfrm>
            <a:off x="9683014" y="3535531"/>
            <a:ext cx="3368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322FEE-5946-1F39-9349-13C7AB90C327}"/>
              </a:ext>
            </a:extLst>
          </p:cNvPr>
          <p:cNvCxnSpPr/>
          <p:nvPr/>
        </p:nvCxnSpPr>
        <p:spPr>
          <a:xfrm>
            <a:off x="9694238" y="5751542"/>
            <a:ext cx="3368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BF8174-8EBB-1401-BE1D-F0F65077741F}"/>
              </a:ext>
            </a:extLst>
          </p:cNvPr>
          <p:cNvCxnSpPr/>
          <p:nvPr/>
        </p:nvCxnSpPr>
        <p:spPr>
          <a:xfrm>
            <a:off x="9694238" y="1279003"/>
            <a:ext cx="0" cy="44725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183E1E-8CCA-0C1C-EAA4-6235306775C4}"/>
              </a:ext>
            </a:extLst>
          </p:cNvPr>
          <p:cNvCxnSpPr>
            <a:stCxn id="18" idx="3"/>
          </p:cNvCxnSpPr>
          <p:nvPr/>
        </p:nvCxnSpPr>
        <p:spPr>
          <a:xfrm flipV="1">
            <a:off x="8220209" y="3635115"/>
            <a:ext cx="147402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DAF2F6-381D-AC35-F7A8-A1AA10F494CE}"/>
              </a:ext>
            </a:extLst>
          </p:cNvPr>
          <p:cNvSpPr txBox="1"/>
          <p:nvPr/>
        </p:nvSpPr>
        <p:spPr>
          <a:xfrm>
            <a:off x="5514975" y="4651115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Try more examples </a:t>
            </a:r>
          </a:p>
        </p:txBody>
      </p:sp>
    </p:spTree>
    <p:extLst>
      <p:ext uri="{BB962C8B-B14F-4D97-AF65-F5344CB8AC3E}">
        <p14:creationId xmlns:p14="http://schemas.microsoft.com/office/powerpoint/2010/main" val="27205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674A-E8A9-8669-A4BC-BD63CB51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9524A1-6985-924B-4636-A7D7126EC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098" y="2506662"/>
            <a:ext cx="1942702" cy="4351338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1E9724-7EDD-365F-0F67-B979076F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8" y="173406"/>
            <a:ext cx="10763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6857A-F37C-78D7-5377-51238EC65538}"/>
              </a:ext>
            </a:extLst>
          </p:cNvPr>
          <p:cNvSpPr txBox="1"/>
          <p:nvPr/>
        </p:nvSpPr>
        <p:spPr>
          <a:xfrm>
            <a:off x="613610" y="4359165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Next-Frame Video Prediction on Moving MNIST with Convolutional </a:t>
            </a:r>
            <a:r>
              <a:rPr lang="en-US" dirty="0" err="1">
                <a:hlinkClick r:id="rId4"/>
              </a:rPr>
              <a:t>LSTMs.ipynb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Colaboratory</a:t>
            </a:r>
            <a:r>
              <a:rPr lang="en-US" dirty="0">
                <a:hlinkClick r:id="rId4"/>
              </a:rPr>
              <a:t> (google.com)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7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1911-0996-5FEC-E993-D2476A65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A7AA-57D8-1408-E1E7-5F2273B10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Pix2PixHD Next Frame in Sequence Prediction(glitch-circle-white-720.mov).</a:t>
            </a:r>
            <a:r>
              <a:rPr lang="en-US" dirty="0" err="1">
                <a:hlinkClick r:id="rId2"/>
              </a:rPr>
              <a:t>ipynb</a:t>
            </a:r>
            <a:r>
              <a:rPr lang="en-US" dirty="0">
                <a:hlinkClick r:id="rId2"/>
              </a:rPr>
              <a:t> - </a:t>
            </a:r>
            <a:r>
              <a:rPr lang="en-US" dirty="0" err="1">
                <a:hlinkClick r:id="rId2"/>
              </a:rPr>
              <a:t>Colaboratory</a:t>
            </a:r>
            <a:r>
              <a:rPr lang="en-US" dirty="0">
                <a:hlinkClick r:id="rId2"/>
              </a:rPr>
              <a:t> (google.com)</a:t>
            </a:r>
            <a:endParaRPr lang="en-US" dirty="0"/>
          </a:p>
          <a:p>
            <a:endParaRPr lang="en-US" dirty="0"/>
          </a:p>
          <a:p>
            <a:r>
              <a:rPr lang="en-IN" dirty="0">
                <a:hlinkClick r:id="rId3"/>
              </a:rPr>
              <a:t>Copy of Pix2PixHD Next Frame in Sequence Prediction(aritra.mp4).</a:t>
            </a:r>
            <a:r>
              <a:rPr lang="en-IN" dirty="0" err="1">
                <a:hlinkClick r:id="rId3"/>
              </a:rPr>
              <a:t>ipynb</a:t>
            </a:r>
            <a:r>
              <a:rPr lang="en-IN" dirty="0">
                <a:hlinkClick r:id="rId3"/>
              </a:rPr>
              <a:t> - </a:t>
            </a:r>
            <a:r>
              <a:rPr lang="en-IN" dirty="0" err="1">
                <a:hlinkClick r:id="rId3"/>
              </a:rPr>
              <a:t>Colaboratory</a:t>
            </a:r>
            <a:r>
              <a:rPr lang="en-IN" dirty="0">
                <a:hlinkClick r:id="rId3"/>
              </a:rPr>
              <a:t> (google.com)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53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0558-F040-2884-5845-0CAB1C81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 Results: Pixel-wise similarity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AA08-7A9A-71AA-2EFA-15A481F4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some results in tabular form… </a:t>
            </a:r>
          </a:p>
        </p:txBody>
      </p:sp>
    </p:spTree>
    <p:extLst>
      <p:ext uri="{BB962C8B-B14F-4D97-AF65-F5344CB8AC3E}">
        <p14:creationId xmlns:p14="http://schemas.microsoft.com/office/powerpoint/2010/main" val="49296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Component-wise Related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Rendering: </a:t>
            </a:r>
          </a:p>
          <a:p>
            <a:pPr lvl="1"/>
            <a:r>
              <a:rPr lang="en-US" dirty="0" err="1"/>
              <a:t>NeRF</a:t>
            </a:r>
            <a:r>
              <a:rPr lang="en-US" dirty="0"/>
              <a:t>: Representing Scenes as Neural Radiance Fields for View Synthesis  </a:t>
            </a:r>
          </a:p>
          <a:p>
            <a:endParaRPr lang="en-US" dirty="0"/>
          </a:p>
          <a:p>
            <a:r>
              <a:rPr lang="en-US" dirty="0"/>
              <a:t>Next In-sequence Video Prediction: </a:t>
            </a:r>
          </a:p>
          <a:p>
            <a:pPr lvl="1"/>
            <a:r>
              <a:rPr lang="en-US" dirty="0"/>
              <a:t>Generating Next Frame: 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Image-to-Image Translation with Conditional Adversarial Networks (</a:t>
            </a:r>
            <a:r>
              <a:rPr lang="en-US" dirty="0"/>
              <a:t>Pix2PixHD) </a:t>
            </a:r>
          </a:p>
          <a:p>
            <a:pPr lvl="1"/>
            <a:r>
              <a:rPr lang="en-US" dirty="0"/>
              <a:t>Obstacle Removal: </a:t>
            </a:r>
            <a:r>
              <a:rPr lang="en-IN" sz="2400" dirty="0"/>
              <a:t>Flow-edge Guided Video Completion (</a:t>
            </a:r>
            <a:r>
              <a:rPr lang="en-US" dirty="0"/>
              <a:t>FCGV)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7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3805-53A7-E2A3-537A-BD73546A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6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Research Implications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C505BA-3307-A99E-76F7-7936F24107B3}"/>
              </a:ext>
            </a:extLst>
          </p:cNvPr>
          <p:cNvGrpSpPr/>
          <p:nvPr/>
        </p:nvGrpSpPr>
        <p:grpSpPr>
          <a:xfrm>
            <a:off x="132941" y="1343553"/>
            <a:ext cx="6225529" cy="5409653"/>
            <a:chOff x="3053941" y="1495953"/>
            <a:chExt cx="6225529" cy="5409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283BC1-26B1-C6F0-8E24-C3AE3CE6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281" y="1495953"/>
              <a:ext cx="6174726" cy="16843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508710-9BC3-BFB9-9594-AD9B2186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281" y="3358619"/>
              <a:ext cx="6174726" cy="16843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CB56C2-78AD-2BAD-E9DE-40AF4013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4744" y="5221285"/>
              <a:ext cx="6174726" cy="16843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49885-FFB1-169D-EA77-22655C439591}"/>
                </a:ext>
              </a:extLst>
            </p:cNvPr>
            <p:cNvSpPr txBox="1"/>
            <p:nvPr/>
          </p:nvSpPr>
          <p:spPr>
            <a:xfrm>
              <a:off x="3053941" y="1533567"/>
              <a:ext cx="53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20870D-031C-1E1C-DC2A-BCAC4F3CF114}"/>
                </a:ext>
              </a:extLst>
            </p:cNvPr>
            <p:cNvSpPr txBox="1"/>
            <p:nvPr/>
          </p:nvSpPr>
          <p:spPr>
            <a:xfrm>
              <a:off x="3082770" y="3358619"/>
              <a:ext cx="53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3C3535-DB95-53E5-D8D1-B0DC8BAFA22F}"/>
                </a:ext>
              </a:extLst>
            </p:cNvPr>
            <p:cNvSpPr txBox="1"/>
            <p:nvPr/>
          </p:nvSpPr>
          <p:spPr>
            <a:xfrm>
              <a:off x="3104744" y="5248830"/>
              <a:ext cx="53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2D8029-48DD-3A1D-FB4B-2F8BA405AE53}"/>
                </a:ext>
              </a:extLst>
            </p:cNvPr>
            <p:cNvSpPr txBox="1"/>
            <p:nvPr/>
          </p:nvSpPr>
          <p:spPr>
            <a:xfrm>
              <a:off x="5830559" y="5002972"/>
              <a:ext cx="53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 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41DB03F-D99B-FA4F-C192-C7904303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04" y="1879747"/>
            <a:ext cx="5573596" cy="334015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3C3C89-5E0D-47E7-71D2-FC728E67F12B}"/>
              </a:ext>
            </a:extLst>
          </p:cNvPr>
          <p:cNvSpPr/>
          <p:nvPr/>
        </p:nvSpPr>
        <p:spPr>
          <a:xfrm rot="20047159">
            <a:off x="8449733" y="3686851"/>
            <a:ext cx="1464733" cy="472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56CF7E-A78B-876B-C06C-A3ECFEA4DE6C}"/>
              </a:ext>
            </a:extLst>
          </p:cNvPr>
          <p:cNvSpPr/>
          <p:nvPr/>
        </p:nvSpPr>
        <p:spPr>
          <a:xfrm rot="20047159">
            <a:off x="8733785" y="2277649"/>
            <a:ext cx="1177798" cy="420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C5669D-65CC-4A4B-F545-E46B2DE04129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9632500" y="1343553"/>
            <a:ext cx="0" cy="828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20991D-2515-D044-62FF-933B211F7E3D}"/>
              </a:ext>
            </a:extLst>
          </p:cNvPr>
          <p:cNvSpPr txBox="1"/>
          <p:nvPr/>
        </p:nvSpPr>
        <p:spPr>
          <a:xfrm>
            <a:off x="8701159" y="974221"/>
            <a:ext cx="1845734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Similar Scenes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16D0C8-8309-F2B3-35DD-E3C865F93AA7}"/>
              </a:ext>
            </a:extLst>
          </p:cNvPr>
          <p:cNvSpPr txBox="1"/>
          <p:nvPr/>
        </p:nvSpPr>
        <p:spPr>
          <a:xfrm>
            <a:off x="8399817" y="5597451"/>
            <a:ext cx="1845734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Similar Scenes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D47235-AEB4-93A6-5AD1-058D40E6CDD7}"/>
              </a:ext>
            </a:extLst>
          </p:cNvPr>
          <p:cNvCxnSpPr>
            <a:stCxn id="28" idx="4"/>
            <a:endCxn id="34" idx="0"/>
          </p:cNvCxnSpPr>
          <p:nvPr/>
        </p:nvCxnSpPr>
        <p:spPr>
          <a:xfrm>
            <a:off x="9285294" y="4135968"/>
            <a:ext cx="37390" cy="1461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2328C8-FD3C-C821-C8A0-928A3A69E502}"/>
              </a:ext>
            </a:extLst>
          </p:cNvPr>
          <p:cNvSpPr txBox="1"/>
          <p:nvPr/>
        </p:nvSpPr>
        <p:spPr>
          <a:xfrm>
            <a:off x="7588656" y="636171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This is beyond the scope of this project. </a:t>
            </a:r>
          </a:p>
        </p:txBody>
      </p:sp>
    </p:spTree>
    <p:extLst>
      <p:ext uri="{BB962C8B-B14F-4D97-AF65-F5344CB8AC3E}">
        <p14:creationId xmlns:p14="http://schemas.microsoft.com/office/powerpoint/2010/main" val="328945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65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BE4B-A08A-723B-D7F4-A1207C14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3122" cy="4351338"/>
          </a:xfrm>
        </p:spPr>
        <p:txBody>
          <a:bodyPr/>
          <a:lstStyle/>
          <a:p>
            <a:r>
              <a:rPr lang="en-US" dirty="0"/>
              <a:t>Implement: </a:t>
            </a:r>
          </a:p>
          <a:p>
            <a:pPr lvl="1"/>
            <a:r>
              <a:rPr lang="en-US" dirty="0"/>
              <a:t>Explore further optimizations in </a:t>
            </a:r>
            <a:r>
              <a:rPr lang="en-US" dirty="0" err="1"/>
              <a:t>NeRF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Explore other algorithms for Scene (Video) Prediction </a:t>
            </a:r>
          </a:p>
          <a:p>
            <a:pPr lvl="1"/>
            <a:r>
              <a:rPr lang="en-US" dirty="0"/>
              <a:t>Flow-edge Guided Video Completion: Obstacle Removal from Predicted Frames </a:t>
            </a:r>
          </a:p>
          <a:p>
            <a:pPr lvl="1"/>
            <a:r>
              <a:rPr lang="en-US" dirty="0"/>
              <a:t>Object Detection Algorithm: Scene Comparison </a:t>
            </a:r>
          </a:p>
          <a:p>
            <a:pPr lvl="1"/>
            <a:r>
              <a:rPr lang="en-US" dirty="0"/>
              <a:t>Integrate the modules together </a:t>
            </a:r>
          </a:p>
          <a:p>
            <a:endParaRPr lang="en-US" dirty="0"/>
          </a:p>
          <a:p>
            <a:r>
              <a:rPr lang="en-US" dirty="0"/>
              <a:t>Implementation Details: </a:t>
            </a:r>
          </a:p>
          <a:p>
            <a:pPr lvl="1"/>
            <a:r>
              <a:rPr lang="en-US" dirty="0"/>
              <a:t>Available on my GitHub profile: Aritra-14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D724348-B6A5-B1AA-92A8-F1863B57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530"/>
            <a:ext cx="4427793" cy="230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83805-53A7-E2A3-537A-BD73546A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7B309-7216-869F-F333-C805E01DF30B}"/>
              </a:ext>
            </a:extLst>
          </p:cNvPr>
          <p:cNvGrpSpPr/>
          <p:nvPr/>
        </p:nvGrpSpPr>
        <p:grpSpPr>
          <a:xfrm>
            <a:off x="269674" y="1600885"/>
            <a:ext cx="11222123" cy="2975194"/>
            <a:chOff x="337402" y="2269752"/>
            <a:chExt cx="11222123" cy="2975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F5DBF9-3A10-DC9D-29C0-0F945816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399" y="2568048"/>
              <a:ext cx="844140" cy="12308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759D19-4DB6-C23F-52D9-0DFD24B825DE}"/>
                </a:ext>
              </a:extLst>
            </p:cNvPr>
            <p:cNvSpPr txBox="1"/>
            <p:nvPr/>
          </p:nvSpPr>
          <p:spPr>
            <a:xfrm>
              <a:off x="337402" y="3798890"/>
              <a:ext cx="25061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Capture Video of the immediate environment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36FA3B-E425-8616-5713-7B7BA31D59F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012539" y="3183469"/>
              <a:ext cx="22038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1AE126-5658-F08F-CD5C-6DC5B2824D40}"/>
                </a:ext>
              </a:extLst>
            </p:cNvPr>
            <p:cNvSpPr txBox="1"/>
            <p:nvPr/>
          </p:nvSpPr>
          <p:spPr>
            <a:xfrm>
              <a:off x="4216399" y="2860303"/>
              <a:ext cx="25061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 video to </a:t>
              </a:r>
              <a:r>
                <a:rPr lang="en-US" b="1" dirty="0"/>
                <a:t>cloud</a:t>
              </a:r>
              <a:r>
                <a:rPr lang="en-US" dirty="0"/>
                <a:t> for neural rendering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FEAB88-6C66-674E-757D-F699F21D59A7}"/>
                </a:ext>
              </a:extLst>
            </p:cNvPr>
            <p:cNvCxnSpPr/>
            <p:nvPr/>
          </p:nvCxnSpPr>
          <p:spPr>
            <a:xfrm>
              <a:off x="6787739" y="3175001"/>
              <a:ext cx="22038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11E8F0-A9E9-CEC1-5AAF-9DC193E092BD}"/>
                </a:ext>
              </a:extLst>
            </p:cNvPr>
            <p:cNvGrpSpPr/>
            <p:nvPr/>
          </p:nvGrpSpPr>
          <p:grpSpPr>
            <a:xfrm>
              <a:off x="8874771" y="2269752"/>
              <a:ext cx="2684754" cy="1529138"/>
              <a:chOff x="9010239" y="2515284"/>
              <a:chExt cx="2684754" cy="1529138"/>
            </a:xfrm>
          </p:grpSpPr>
          <p:pic>
            <p:nvPicPr>
              <p:cNvPr id="2050" name="Picture 2" descr="Cloud Data Center Specialty">
                <a:extLst>
                  <a:ext uri="{FF2B5EF4-FFF2-40B4-BE49-F238E27FC236}">
                    <a16:creationId xmlns:a16="http://schemas.microsoft.com/office/drawing/2014/main" id="{FDCAACDF-1A8E-B04D-4380-D2D13ACCA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4" t="14489" r="24487" b="20576"/>
              <a:stretch/>
            </p:blipFill>
            <p:spPr bwMode="auto">
              <a:xfrm>
                <a:off x="9491133" y="2515284"/>
                <a:ext cx="2203860" cy="1529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F43F5F-4762-462C-2026-7878E03B59CF}"/>
                  </a:ext>
                </a:extLst>
              </p:cNvPr>
              <p:cNvSpPr txBox="1"/>
              <p:nvPr/>
            </p:nvSpPr>
            <p:spPr>
              <a:xfrm>
                <a:off x="9010239" y="3105835"/>
                <a:ext cx="23164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            Cloud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C7A06E-DAB6-C903-FA62-CF4651CCC53D}"/>
                </a:ext>
              </a:extLst>
            </p:cNvPr>
            <p:cNvCxnSpPr>
              <a:cxnSpLocks/>
              <a:stCxn id="2050" idx="2"/>
            </p:cNvCxnSpPr>
            <p:nvPr/>
          </p:nvCxnSpPr>
          <p:spPr>
            <a:xfrm>
              <a:off x="10457595" y="3798890"/>
              <a:ext cx="0" cy="12698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3DA1DA-9EC6-3890-4128-F46F92FF6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739" y="5068746"/>
              <a:ext cx="366985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EE40B-2366-9C48-7B96-19E9119ABF3F}"/>
                </a:ext>
              </a:extLst>
            </p:cNvPr>
            <p:cNvSpPr txBox="1"/>
            <p:nvPr/>
          </p:nvSpPr>
          <p:spPr>
            <a:xfrm>
              <a:off x="4216399" y="4875614"/>
              <a:ext cx="2506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Rendered Novel Scenes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9D8127-5803-5DBD-89E9-F8B37872836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590469" y="5060280"/>
              <a:ext cx="26259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1292BD-5765-053E-4DA8-559268AC67DD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590469" y="4445221"/>
              <a:ext cx="0" cy="62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8AABF2-2591-0705-9731-90FBF768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44" y="5812321"/>
            <a:ext cx="1341508" cy="9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-0.07315 L -0.00742 -0.07315 C -0.01107 -0.08125 -0.01432 -0.09005 -0.01836 -0.09723 C -0.02409 -0.10741 -0.01966 -0.09885 -0.02422 -0.10926 C -0.02669 -0.11482 -0.03008 -0.11945 -0.0319 -0.1257 C -0.03242 -0.12778 -0.03281 -0.12986 -0.03346 -0.13172 C -0.03476 -0.13449 -0.03646 -0.13635 -0.03776 -0.13912 C -0.03906 -0.1419 -0.03984 -0.14537 -0.04114 -0.14815 C -0.04349 -0.15371 -0.0487 -0.16459 -0.0487 -0.16459 C -0.05443 -0.19514 -0.04518 -0.14815 -0.05377 -0.18403 C -0.05794 -0.20186 -0.05586 -0.2007 -0.06055 -0.21713 C -0.06133 -0.22014 -0.06211 -0.22315 -0.06302 -0.22616 C -0.07161 -0.25301 -0.06549 -0.23195 -0.06979 -0.24699 C -0.07278 -0.27338 -0.0681 -0.23496 -0.07226 -0.26204 C -0.07278 -0.26482 -0.07278 -0.26806 -0.07318 -0.27107 C -0.07344 -0.27338 -0.07357 -0.27593 -0.07396 -0.27848 C -0.07474 -0.28357 -0.07578 -0.28843 -0.07656 -0.29352 C -0.07812 -0.30486 -0.07799 -0.30741 -0.07903 -0.31736 C -0.07956 -0.32246 -0.07969 -0.32778 -0.08073 -0.33241 C -0.08125 -0.33496 -0.0819 -0.33727 -0.08242 -0.33982 C -0.08281 -0.3419 -0.08281 -0.34399 -0.0832 -0.34584 C -0.08424 -0.35093 -0.08607 -0.35556 -0.08659 -0.36088 C -0.08854 -0.37848 -0.08724 -0.37107 -0.08997 -0.38334 C -0.09232 -0.40417 -0.0914 -0.39329 -0.09245 -0.41621 C -0.09219 -0.43079 -0.09271 -0.44537 -0.09166 -0.45973 C -0.09127 -0.46505 -0.08919 -0.46968 -0.08828 -0.47477 C -0.08607 -0.48681 -0.08737 -0.48079 -0.08411 -0.4926 C -0.08385 -0.49561 -0.08359 -0.49861 -0.0832 -0.50162 C -0.08281 -0.50579 -0.0819 -0.50949 -0.08151 -0.51366 C -0.08112 -0.51852 -0.08112 -0.52361 -0.08073 -0.52871 C -0.08047 -0.53102 -0.07903 -0.54468 -0.07812 -0.54954 C -0.07773 -0.55255 -0.07721 -0.55579 -0.07656 -0.55857 C -0.06732 -0.59375 -0.07812 -0.54723 -0.07057 -0.57801 C -0.0694 -0.58287 -0.06719 -0.59306 -0.06719 -0.59306 C -0.06536 -0.60949 -0.06771 -0.59236 -0.06471 -0.60649 C -0.0612 -0.62292 -0.06693 -0.60186 -0.06224 -0.61852 C -0.06185 -0.62037 -0.06185 -0.62269 -0.06133 -0.62454 C -0.05989 -0.62963 -0.05755 -0.63218 -0.05547 -0.63635 C -0.05482 -0.63774 -0.05443 -0.63959 -0.05377 -0.64098 C -0.04974 -0.64931 -0.0513 -0.64514 -0.04622 -0.65139 C -0.04466 -0.65324 -0.04349 -0.65579 -0.04193 -0.65741 C -0.04062 -0.6588 -0.03919 -0.65949 -0.03776 -0.66042 C -0.03594 -0.66158 -0.03177 -0.66274 -0.03021 -0.66343 L -0.01419 -0.66181 C -0.00651 -0.66111 -0.0056 -0.66065 0.00104 -0.65903 C 0.00443 -0.65949 0.00794 -0.65857 0.0112 -0.66042 C 0.01563 -0.6632 0.01914 -0.67084 0.02383 -0.67246 C 0.02891 -0.67431 0.02669 -0.67315 0.03047 -0.67547 L 0.05834 -0.67385 C 0.06172 -0.67361 0.06511 -0.67246 0.06849 -0.67246 C 0.08281 -0.67246 0.09714 -0.67338 0.11146 -0.67385 C 0.16432 -0.67848 0.09844 -0.67153 0.14349 -0.67986 C 0.14935 -0.68102 0.15521 -0.68079 0.1612 -0.68149 C 0.16927 -0.68079 0.17748 -0.68149 0.18555 -0.67986 C 0.24779 -0.66713 0.16263 -0.6757 0.22435 -0.67084 L 0.31706 -0.67547 C 0.32839 -0.67639 0.33568 -0.68149 0.34649 -0.68449 C 0.35156 -0.68565 0.35664 -0.68635 0.36172 -0.68727 C 0.37188 -0.68588 0.38203 -0.68611 0.39206 -0.68287 C 0.44102 -0.6676 0.37852 -0.67917 0.41315 -0.66945 C 0.43047 -0.66459 0.4405 -0.66459 0.45781 -0.66343 C 0.56276 -0.6757 0.50938 -0.67292 0.61784 -0.67084 C 0.6349 -0.66088 0.61771 -0.66968 0.64987 -0.66482 C 0.6556 -0.66412 0.66107 -0.66111 0.6668 -0.66042 C 0.67578 -0.65926 0.68477 -0.65949 0.69375 -0.65903 L 0.70469 -0.6544 C 0.70742 -0.65324 0.71315 -0.65139 0.71315 -0.65139 C 0.71524 -0.64584 0.71406 -0.64815 0.71654 -0.64399 L 0.71654 -0.64399 " pathEditMode="relative" ptsTypes="AAAAAAAAAAAAAAAAAAAAAAAAAAAAAAAAAAAAAAAAAAAAAAAAAAAAAAAAAAAAAAAAAAA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32D-FF41-2809-C8B2-A4DE2D28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29" y="4003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Future Work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E1A0-2863-D3A7-32CC-A0FF5CD148C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356910" y="325997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>
            <a:extLst>
              <a:ext uri="{FF2B5EF4-FFF2-40B4-BE49-F238E27FC236}">
                <a16:creationId xmlns:a16="http://schemas.microsoft.com/office/drawing/2014/main" id="{2BDED791-F6C8-65CC-5F19-D755DC887CB5}"/>
              </a:ext>
            </a:extLst>
          </p:cNvPr>
          <p:cNvSpPr/>
          <p:nvPr/>
        </p:nvSpPr>
        <p:spPr>
          <a:xfrm>
            <a:off x="2290591" y="2326667"/>
            <a:ext cx="2732496" cy="190058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Pixel-wise similarity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BF1261-3738-A611-A801-C02808B851E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3644821" y="159979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091DCB-0EBD-8122-CB35-7C0C073EF8F3}"/>
              </a:ext>
            </a:extLst>
          </p:cNvPr>
          <p:cNvSpPr txBox="1"/>
          <p:nvPr/>
        </p:nvSpPr>
        <p:spPr>
          <a:xfrm>
            <a:off x="1849709" y="1230464"/>
            <a:ext cx="359022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59BB61-835F-F90B-AC9A-1007C26E8C14}"/>
              </a:ext>
            </a:extLst>
          </p:cNvPr>
          <p:cNvGrpSpPr/>
          <p:nvPr/>
        </p:nvGrpSpPr>
        <p:grpSpPr>
          <a:xfrm>
            <a:off x="4926573" y="2951580"/>
            <a:ext cx="1460833" cy="646331"/>
            <a:chOff x="4947121" y="2848840"/>
            <a:chExt cx="1460833" cy="64633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7F1401-F9C1-3713-C2E9-A537AD8CECEB}"/>
                </a:ext>
              </a:extLst>
            </p:cNvPr>
            <p:cNvCxnSpPr>
              <a:cxnSpLocks/>
              <a:stCxn id="7" idx="3"/>
              <a:endCxn id="12" idx="3"/>
            </p:cNvCxnSpPr>
            <p:nvPr/>
          </p:nvCxnSpPr>
          <p:spPr>
            <a:xfrm flipV="1">
              <a:off x="5033361" y="3172006"/>
              <a:ext cx="1374593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136B37-0695-0CE5-184F-1C0702871ACE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F935A4-823D-A817-7511-1BA1A7E7D072}"/>
              </a:ext>
            </a:extLst>
          </p:cNvPr>
          <p:cNvGrpSpPr/>
          <p:nvPr/>
        </p:nvGrpSpPr>
        <p:grpSpPr>
          <a:xfrm>
            <a:off x="3343480" y="3964082"/>
            <a:ext cx="646331" cy="1534490"/>
            <a:chOff x="3364028" y="3861342"/>
            <a:chExt cx="646331" cy="153449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4601A9-9CE7-B12E-85A1-3B264525607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3656838" y="422724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401B10-0B6D-60C0-5E55-CB505D7C77B5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EFE6C9-A263-6F37-1201-BB10C28503C4}"/>
              </a:ext>
            </a:extLst>
          </p:cNvPr>
          <p:cNvSpPr txBox="1"/>
          <p:nvPr/>
        </p:nvSpPr>
        <p:spPr>
          <a:xfrm>
            <a:off x="9265754" y="2885409"/>
            <a:ext cx="292608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1172-BCE6-40A4-C1EC-504A72FA1E05}"/>
              </a:ext>
            </a:extLst>
          </p:cNvPr>
          <p:cNvSpPr txBox="1"/>
          <p:nvPr/>
        </p:nvSpPr>
        <p:spPr>
          <a:xfrm>
            <a:off x="6773046" y="2873784"/>
            <a:ext cx="220579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6CC85-65CD-ABA2-AA48-F621E3642930}"/>
              </a:ext>
            </a:extLst>
          </p:cNvPr>
          <p:cNvSpPr txBox="1"/>
          <p:nvPr/>
        </p:nvSpPr>
        <p:spPr>
          <a:xfrm>
            <a:off x="1861727" y="5282547"/>
            <a:ext cx="331269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05BA13-3117-042B-66BA-218143CE3CBD}"/>
              </a:ext>
            </a:extLst>
          </p:cNvPr>
          <p:cNvCxnSpPr>
            <a:stCxn id="18" idx="2"/>
          </p:cNvCxnSpPr>
          <p:nvPr/>
        </p:nvCxnSpPr>
        <p:spPr>
          <a:xfrm>
            <a:off x="3518075" y="565187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B406694-0BA6-7A4B-E7D1-9538F363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56" y="6253283"/>
            <a:ext cx="1164437" cy="798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959AAF-38EC-B162-CCBF-115EF4D7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" y="2825149"/>
            <a:ext cx="1341508" cy="928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43762B-AA3F-9662-C3B7-FB7DD747854E}"/>
              </a:ext>
            </a:extLst>
          </p:cNvPr>
          <p:cNvCxnSpPr>
            <a:cxnSpLocks/>
          </p:cNvCxnSpPr>
          <p:nvPr/>
        </p:nvCxnSpPr>
        <p:spPr>
          <a:xfrm flipV="1">
            <a:off x="10728793" y="141513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D5EBAB-49B2-6545-FA4B-CF27621F6930}"/>
              </a:ext>
            </a:extLst>
          </p:cNvPr>
          <p:cNvCxnSpPr>
            <a:cxnSpLocks/>
          </p:cNvCxnSpPr>
          <p:nvPr/>
        </p:nvCxnSpPr>
        <p:spPr>
          <a:xfrm flipH="1">
            <a:off x="4917212" y="141513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FD88B-C26A-BB04-D853-097823C6FDA2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4100293" y="665260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4D677B-A083-CD8C-5FCF-49D1FEF6BA3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174423" y="546721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568074-F1C9-7F65-046D-767235BAC1C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728795" y="353174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43296AB7-DC47-10A4-ACB1-A04196C3C78F}"/>
              </a:ext>
            </a:extLst>
          </p:cNvPr>
          <p:cNvSpPr/>
          <p:nvPr/>
        </p:nvSpPr>
        <p:spPr>
          <a:xfrm>
            <a:off x="8025409" y="245839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3116F00-EF4C-86D9-3AB6-A45F93E8B318}"/>
              </a:ext>
            </a:extLst>
          </p:cNvPr>
          <p:cNvSpPr/>
          <p:nvPr/>
        </p:nvSpPr>
        <p:spPr>
          <a:xfrm rot="10800000">
            <a:off x="8025409" y="306044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FE643E-330D-FA28-95BE-7F839364BF6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875941" y="3520115"/>
            <a:ext cx="0" cy="1683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1CFFD6-BC86-5A9A-FAF8-FF7370A0262A}"/>
              </a:ext>
            </a:extLst>
          </p:cNvPr>
          <p:cNvCxnSpPr>
            <a:cxnSpLocks/>
          </p:cNvCxnSpPr>
          <p:nvPr/>
        </p:nvCxnSpPr>
        <p:spPr>
          <a:xfrm>
            <a:off x="7875941" y="577670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3DA23DFA-0768-673B-B8AF-D3559BACC35B}"/>
              </a:ext>
            </a:extLst>
          </p:cNvPr>
          <p:cNvSpPr/>
          <p:nvPr/>
        </p:nvSpPr>
        <p:spPr>
          <a:xfrm rot="16200000">
            <a:off x="7589225" y="5268503"/>
            <a:ext cx="573433" cy="442974"/>
          </a:xfrm>
          <a:prstGeom prst="arc">
            <a:avLst>
              <a:gd name="adj1" fmla="val 1049175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434053D-D800-891C-8603-A5D04F9B8EA0}"/>
              </a:ext>
            </a:extLst>
          </p:cNvPr>
          <p:cNvSpPr/>
          <p:nvPr/>
        </p:nvSpPr>
        <p:spPr>
          <a:xfrm rot="5582355">
            <a:off x="7942087" y="264375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AA17345-5459-157D-0945-B34CB6B0F554}"/>
              </a:ext>
            </a:extLst>
          </p:cNvPr>
          <p:cNvSpPr/>
          <p:nvPr/>
        </p:nvSpPr>
        <p:spPr>
          <a:xfrm rot="4711094">
            <a:off x="10135858" y="265143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347956B-DA1D-7F55-70E1-463C674836A5}"/>
              </a:ext>
            </a:extLst>
          </p:cNvPr>
          <p:cNvSpPr/>
          <p:nvPr/>
        </p:nvSpPr>
        <p:spPr>
          <a:xfrm rot="14991923">
            <a:off x="7952840" y="32680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3155E45-7E48-79D5-F805-B3E4E17CDDB2}"/>
              </a:ext>
            </a:extLst>
          </p:cNvPr>
          <p:cNvSpPr/>
          <p:nvPr/>
        </p:nvSpPr>
        <p:spPr>
          <a:xfrm rot="17377146">
            <a:off x="10163212" y="329526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45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A802-FBF4-9234-564B-2F38F6FB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48521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F9C72-4006-FAE8-CFA0-CA800364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083" y="1606860"/>
            <a:ext cx="844140" cy="1230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1690A-501A-62D6-6EEC-13891582665A}"/>
              </a:ext>
            </a:extLst>
          </p:cNvPr>
          <p:cNvSpPr txBox="1"/>
          <p:nvPr/>
        </p:nvSpPr>
        <p:spPr>
          <a:xfrm>
            <a:off x="-3979036" y="2781814"/>
            <a:ext cx="3274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Capture Video of the immediate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4A53D-E7E9-BC9D-0C43-73C6A9313AAF}"/>
              </a:ext>
            </a:extLst>
          </p:cNvPr>
          <p:cNvSpPr txBox="1"/>
          <p:nvPr/>
        </p:nvSpPr>
        <p:spPr>
          <a:xfrm>
            <a:off x="36687" y="1662822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Send video to </a:t>
            </a:r>
            <a:r>
              <a:rPr lang="en-US" sz="2400" b="1" dirty="0"/>
              <a:t>cloud</a:t>
            </a:r>
            <a:r>
              <a:rPr lang="en-US" sz="2400" dirty="0"/>
              <a:t> for neural rendering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9AB1-6585-4E56-1C1D-0A3490C5D625}"/>
              </a:ext>
            </a:extLst>
          </p:cNvPr>
          <p:cNvSpPr txBox="1"/>
          <p:nvPr/>
        </p:nvSpPr>
        <p:spPr>
          <a:xfrm>
            <a:off x="-74487" y="5259923"/>
            <a:ext cx="2506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Rendered Novel Scenes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40E4E-4C91-2EE4-27D1-16ADDF9A76F7}"/>
              </a:ext>
            </a:extLst>
          </p:cNvPr>
          <p:cNvCxnSpPr>
            <a:cxnSpLocks/>
          </p:cNvCxnSpPr>
          <p:nvPr/>
        </p:nvCxnSpPr>
        <p:spPr>
          <a:xfrm>
            <a:off x="2637550" y="2222281"/>
            <a:ext cx="1252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0AAD82-93F2-F98D-3EDD-E8CFE0DF4C5E}"/>
              </a:ext>
            </a:extLst>
          </p:cNvPr>
          <p:cNvCxnSpPr>
            <a:cxnSpLocks/>
          </p:cNvCxnSpPr>
          <p:nvPr/>
        </p:nvCxnSpPr>
        <p:spPr>
          <a:xfrm flipV="1">
            <a:off x="5370286" y="2184778"/>
            <a:ext cx="737457" cy="22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Diamond 117">
            <a:extLst>
              <a:ext uri="{FF2B5EF4-FFF2-40B4-BE49-F238E27FC236}">
                <a16:creationId xmlns:a16="http://schemas.microsoft.com/office/drawing/2014/main" id="{F3F79BFC-414B-F2E0-50DF-27B7C68FFDFB}"/>
              </a:ext>
            </a:extLst>
          </p:cNvPr>
          <p:cNvSpPr/>
          <p:nvPr/>
        </p:nvSpPr>
        <p:spPr>
          <a:xfrm>
            <a:off x="6055825" y="1251470"/>
            <a:ext cx="2732496" cy="19005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Video Similarity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53CD25E-AACC-FA5F-D0C7-1C97AE774643}"/>
              </a:ext>
            </a:extLst>
          </p:cNvPr>
          <p:cNvCxnSpPr>
            <a:cxnSpLocks/>
            <a:endCxn id="118" idx="0"/>
          </p:cNvCxnSpPr>
          <p:nvPr/>
        </p:nvCxnSpPr>
        <p:spPr>
          <a:xfrm>
            <a:off x="7407191" y="530031"/>
            <a:ext cx="14882" cy="721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E072A1C-655C-3DD6-286E-7332A8D1F7D0}"/>
              </a:ext>
            </a:extLst>
          </p:cNvPr>
          <p:cNvSpPr txBox="1"/>
          <p:nvPr/>
        </p:nvSpPr>
        <p:spPr>
          <a:xfrm>
            <a:off x="5291775" y="68366"/>
            <a:ext cx="359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Predicted Video Frames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C3D97A-8B4D-3D46-2AC6-A5AC6DC8CC8D}"/>
              </a:ext>
            </a:extLst>
          </p:cNvPr>
          <p:cNvSpPr txBox="1"/>
          <p:nvPr/>
        </p:nvSpPr>
        <p:spPr>
          <a:xfrm rot="5400000">
            <a:off x="6642808" y="3290452"/>
            <a:ext cx="15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Below Threshold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359073F-33F2-4032-F219-EA04DB529D93}"/>
              </a:ext>
            </a:extLst>
          </p:cNvPr>
          <p:cNvSpPr txBox="1"/>
          <p:nvPr/>
        </p:nvSpPr>
        <p:spPr>
          <a:xfrm>
            <a:off x="13054476" y="1663374"/>
            <a:ext cx="3456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 Next In-sequence Video Frames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2102F73-B488-8FE7-CA53-63DC78D6BF0C}"/>
              </a:ext>
            </a:extLst>
          </p:cNvPr>
          <p:cNvSpPr txBox="1"/>
          <p:nvPr/>
        </p:nvSpPr>
        <p:spPr>
          <a:xfrm>
            <a:off x="10279090" y="1585805"/>
            <a:ext cx="256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Offline Optimized </a:t>
            </a:r>
            <a:r>
              <a:rPr lang="en-US" sz="2400" dirty="0" err="1"/>
              <a:t>NeRF</a:t>
            </a:r>
            <a:r>
              <a:rPr lang="en-US" sz="2400" dirty="0"/>
              <a:t> Training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9702513-D87C-FE18-CB8C-BEF54A05F3A8}"/>
              </a:ext>
            </a:extLst>
          </p:cNvPr>
          <p:cNvSpPr txBox="1"/>
          <p:nvPr/>
        </p:nvSpPr>
        <p:spPr>
          <a:xfrm>
            <a:off x="5626961" y="4207350"/>
            <a:ext cx="3312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Online Optimized </a:t>
            </a:r>
            <a:r>
              <a:rPr lang="en-US" sz="2400" dirty="0" err="1"/>
              <a:t>NeRF</a:t>
            </a:r>
            <a:r>
              <a:rPr lang="en-US" sz="2400" dirty="0"/>
              <a:t> Training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4D25F88-B6F7-F793-1D69-36D2F18552BD}"/>
              </a:ext>
            </a:extLst>
          </p:cNvPr>
          <p:cNvCxnSpPr>
            <a:cxnSpLocks/>
          </p:cNvCxnSpPr>
          <p:nvPr/>
        </p:nvCxnSpPr>
        <p:spPr>
          <a:xfrm>
            <a:off x="7407191" y="3128298"/>
            <a:ext cx="14882" cy="1155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D586EFFB-D044-EDAF-38F4-B577070A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79" y="5140840"/>
            <a:ext cx="1568450" cy="107574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E57A9700-5943-F03F-BD1B-D122C34B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183" y="1561263"/>
            <a:ext cx="1882809" cy="1303483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2B40FA-2E32-66EC-8E60-ED293339E8B2}"/>
              </a:ext>
            </a:extLst>
          </p:cNvPr>
          <p:cNvCxnSpPr>
            <a:cxnSpLocks/>
          </p:cNvCxnSpPr>
          <p:nvPr/>
        </p:nvCxnSpPr>
        <p:spPr>
          <a:xfrm flipV="1">
            <a:off x="14494027" y="339933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C0C774E-817A-8DB0-2376-54277A3D0462}"/>
              </a:ext>
            </a:extLst>
          </p:cNvPr>
          <p:cNvCxnSpPr>
            <a:cxnSpLocks/>
          </p:cNvCxnSpPr>
          <p:nvPr/>
        </p:nvCxnSpPr>
        <p:spPr>
          <a:xfrm flipH="1">
            <a:off x="8682446" y="339933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1AAA923-C3A6-FF53-6A3E-78A7856717B7}"/>
              </a:ext>
            </a:extLst>
          </p:cNvPr>
          <p:cNvCxnSpPr>
            <a:cxnSpLocks/>
          </p:cNvCxnSpPr>
          <p:nvPr/>
        </p:nvCxnSpPr>
        <p:spPr>
          <a:xfrm flipV="1">
            <a:off x="8939657" y="4471229"/>
            <a:ext cx="5554370" cy="9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C89A437-79A5-BBA6-94F6-283459459577}"/>
              </a:ext>
            </a:extLst>
          </p:cNvPr>
          <p:cNvCxnSpPr>
            <a:cxnSpLocks/>
          </p:cNvCxnSpPr>
          <p:nvPr/>
        </p:nvCxnSpPr>
        <p:spPr>
          <a:xfrm flipV="1">
            <a:off x="14479515" y="2494371"/>
            <a:ext cx="0" cy="1976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rc 133">
            <a:extLst>
              <a:ext uri="{FF2B5EF4-FFF2-40B4-BE49-F238E27FC236}">
                <a16:creationId xmlns:a16="http://schemas.microsoft.com/office/drawing/2014/main" id="{8409BB0D-A77C-C612-5640-0A63146A09F3}"/>
              </a:ext>
            </a:extLst>
          </p:cNvPr>
          <p:cNvSpPr/>
          <p:nvPr/>
        </p:nvSpPr>
        <p:spPr>
          <a:xfrm>
            <a:off x="11801396" y="1094252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5714BF9C-04BB-C325-B7B9-58516E9F4422}"/>
              </a:ext>
            </a:extLst>
          </p:cNvPr>
          <p:cNvSpPr/>
          <p:nvPr/>
        </p:nvSpPr>
        <p:spPr>
          <a:xfrm rot="10800000">
            <a:off x="11790643" y="1985251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907D4186-E747-F3A2-D94E-7AE7C1CB9A8B}"/>
              </a:ext>
            </a:extLst>
          </p:cNvPr>
          <p:cNvSpPr/>
          <p:nvPr/>
        </p:nvSpPr>
        <p:spPr>
          <a:xfrm rot="5582355">
            <a:off x="11735303" y="139111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089802B5-B37F-387D-6544-F6120C26C119}"/>
              </a:ext>
            </a:extLst>
          </p:cNvPr>
          <p:cNvSpPr/>
          <p:nvPr/>
        </p:nvSpPr>
        <p:spPr>
          <a:xfrm rot="4711094">
            <a:off x="13914640" y="1388517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F172D234-C045-A861-9A6F-431C6BBB4F2E}"/>
              </a:ext>
            </a:extLst>
          </p:cNvPr>
          <p:cNvSpPr/>
          <p:nvPr/>
        </p:nvSpPr>
        <p:spPr>
          <a:xfrm rot="14991923">
            <a:off x="11718074" y="2192823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FFC1BE12-EAFB-20F7-5E57-37A7FB1B3C26}"/>
              </a:ext>
            </a:extLst>
          </p:cNvPr>
          <p:cNvSpPr/>
          <p:nvPr/>
        </p:nvSpPr>
        <p:spPr>
          <a:xfrm rot="17377146">
            <a:off x="13928446" y="2220063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FF29EAF-D7D1-FB75-2968-38C4FB9DDC26}"/>
              </a:ext>
            </a:extLst>
          </p:cNvPr>
          <p:cNvCxnSpPr>
            <a:cxnSpLocks/>
          </p:cNvCxnSpPr>
          <p:nvPr/>
        </p:nvCxnSpPr>
        <p:spPr>
          <a:xfrm flipH="1">
            <a:off x="5166054" y="5626689"/>
            <a:ext cx="22701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4DEE745-8E17-756E-D386-B44982DBD13A}"/>
              </a:ext>
            </a:extLst>
          </p:cNvPr>
          <p:cNvCxnSpPr>
            <a:cxnSpLocks/>
          </p:cNvCxnSpPr>
          <p:nvPr/>
        </p:nvCxnSpPr>
        <p:spPr>
          <a:xfrm>
            <a:off x="7421153" y="4616288"/>
            <a:ext cx="0" cy="9902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E355FB1-240F-F3CE-89B7-9DED4DA5BCC3}"/>
              </a:ext>
            </a:extLst>
          </p:cNvPr>
          <p:cNvCxnSpPr>
            <a:cxnSpLocks/>
          </p:cNvCxnSpPr>
          <p:nvPr/>
        </p:nvCxnSpPr>
        <p:spPr>
          <a:xfrm flipH="1">
            <a:off x="2383099" y="5675422"/>
            <a:ext cx="17612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D55063-1E81-A517-64C6-B79494C4EB7E}"/>
              </a:ext>
            </a:extLst>
          </p:cNvPr>
          <p:cNvCxnSpPr>
            <a:cxnSpLocks/>
          </p:cNvCxnSpPr>
          <p:nvPr/>
        </p:nvCxnSpPr>
        <p:spPr>
          <a:xfrm>
            <a:off x="-2583954" y="5675422"/>
            <a:ext cx="25580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C2AA913-F8A0-8756-2B21-969775929A3A}"/>
              </a:ext>
            </a:extLst>
          </p:cNvPr>
          <p:cNvCxnSpPr>
            <a:cxnSpLocks/>
          </p:cNvCxnSpPr>
          <p:nvPr/>
        </p:nvCxnSpPr>
        <p:spPr>
          <a:xfrm flipV="1">
            <a:off x="-2572528" y="3484033"/>
            <a:ext cx="1" cy="219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C87F8A-4FA7-2FB8-69AA-0E38D3EB1062}"/>
              </a:ext>
            </a:extLst>
          </p:cNvPr>
          <p:cNvCxnSpPr>
            <a:cxnSpLocks/>
          </p:cNvCxnSpPr>
          <p:nvPr/>
        </p:nvCxnSpPr>
        <p:spPr>
          <a:xfrm>
            <a:off x="-2094787" y="2199737"/>
            <a:ext cx="2203860" cy="7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F19E6CC-32CE-6CCD-01E4-EC368FE77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23657" y="5883598"/>
            <a:ext cx="4027439" cy="2099258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980871B-8CFA-E49A-77A7-B4CD8DC5B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0837" y="7054120"/>
            <a:ext cx="1341508" cy="928736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13A6003-DC1B-B988-E74E-1E3A49E0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9050" y="6405736"/>
            <a:ext cx="763151" cy="11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-0.07315 L -0.00742 -0.07315 C -0.01107 -0.08125 -0.01432 -0.09005 -0.01836 -0.09723 C -0.02409 -0.10741 -0.01966 -0.09885 -0.02422 -0.10926 C -0.02669 -0.11482 -0.03008 -0.11945 -0.0319 -0.1257 C -0.03242 -0.12778 -0.03281 -0.12986 -0.03346 -0.13172 C -0.03476 -0.13449 -0.03646 -0.13635 -0.03776 -0.13912 C -0.03906 -0.1419 -0.03984 -0.14537 -0.04114 -0.14815 C -0.04349 -0.15371 -0.0487 -0.16459 -0.0487 -0.16459 C -0.05443 -0.19514 -0.04518 -0.14815 -0.05377 -0.18403 C -0.05794 -0.20186 -0.05586 -0.2007 -0.06055 -0.21713 C -0.06133 -0.22014 -0.06211 -0.22315 -0.06302 -0.22616 C -0.07161 -0.25301 -0.06549 -0.23195 -0.06979 -0.24699 C -0.07278 -0.27338 -0.0681 -0.23496 -0.07226 -0.26204 C -0.07278 -0.26482 -0.07278 -0.26806 -0.07318 -0.27107 C -0.07344 -0.27338 -0.07357 -0.27593 -0.07396 -0.27848 C -0.07474 -0.28357 -0.07578 -0.28843 -0.07656 -0.29352 C -0.07812 -0.30486 -0.07799 -0.30741 -0.07903 -0.31736 C -0.07956 -0.32246 -0.07969 -0.32778 -0.08073 -0.33241 C -0.08125 -0.33496 -0.0819 -0.33727 -0.08242 -0.33982 C -0.08281 -0.3419 -0.08281 -0.34399 -0.0832 -0.34584 C -0.08424 -0.35093 -0.08607 -0.35556 -0.08659 -0.36088 C -0.08854 -0.37848 -0.08724 -0.37107 -0.08997 -0.38334 C -0.09232 -0.40417 -0.0914 -0.39329 -0.09245 -0.41621 C -0.09219 -0.43079 -0.09271 -0.44537 -0.09166 -0.45973 C -0.09127 -0.46505 -0.08919 -0.46968 -0.08828 -0.47477 C -0.08607 -0.48681 -0.08737 -0.48079 -0.08411 -0.4926 C -0.08385 -0.49561 -0.08359 -0.49861 -0.0832 -0.50162 C -0.08281 -0.50579 -0.0819 -0.50949 -0.08151 -0.51366 C -0.08112 -0.51852 -0.08112 -0.52361 -0.08073 -0.52871 C -0.08047 -0.53102 -0.07903 -0.54468 -0.07812 -0.54954 C -0.07773 -0.55255 -0.07721 -0.55579 -0.07656 -0.55857 C -0.06732 -0.59375 -0.07812 -0.54723 -0.07057 -0.57801 C -0.0694 -0.58287 -0.06719 -0.59306 -0.06719 -0.59306 C -0.06536 -0.60949 -0.06771 -0.59236 -0.06471 -0.60649 C -0.0612 -0.62292 -0.06693 -0.60186 -0.06224 -0.61852 C -0.06185 -0.62037 -0.06185 -0.62269 -0.06133 -0.62454 C -0.05989 -0.62963 -0.05755 -0.63218 -0.05547 -0.63635 C -0.05482 -0.63774 -0.05443 -0.63959 -0.05377 -0.64098 C -0.04974 -0.64931 -0.0513 -0.64514 -0.04622 -0.65139 C -0.04466 -0.65324 -0.04349 -0.65579 -0.04193 -0.65741 C -0.04062 -0.6588 -0.03919 -0.65949 -0.03776 -0.66042 C -0.03594 -0.66158 -0.03177 -0.66274 -0.03021 -0.66343 L -0.01419 -0.66181 C -0.00651 -0.66111 -0.0056 -0.66065 0.00104 -0.65903 C 0.00443 -0.65949 0.00794 -0.65857 0.0112 -0.66042 C 0.01563 -0.6632 0.01914 -0.67084 0.02383 -0.67246 C 0.02891 -0.67431 0.02669 -0.67315 0.03047 -0.67547 L 0.05834 -0.67385 C 0.06172 -0.67361 0.06511 -0.67246 0.06849 -0.67246 C 0.08281 -0.67246 0.09714 -0.67338 0.11146 -0.67385 C 0.16432 -0.67848 0.09844 -0.67153 0.14349 -0.67986 C 0.14935 -0.68102 0.15521 -0.68079 0.1612 -0.68149 C 0.16927 -0.68079 0.17748 -0.68149 0.18555 -0.67986 C 0.24779 -0.66713 0.16263 -0.6757 0.22435 -0.67084 L 0.31706 -0.67547 C 0.32839 -0.67639 0.33568 -0.68149 0.34649 -0.68449 C 0.35156 -0.68565 0.35664 -0.68635 0.36172 -0.68727 C 0.37188 -0.68588 0.38203 -0.68611 0.39206 -0.68287 C 0.44102 -0.6676 0.37852 -0.67917 0.41315 -0.66945 C 0.43047 -0.66459 0.4405 -0.66459 0.45781 -0.66343 C 0.56276 -0.6757 0.50938 -0.67292 0.61784 -0.67084 C 0.6349 -0.66088 0.61771 -0.66968 0.64987 -0.66482 C 0.6556 -0.66412 0.66107 -0.66111 0.6668 -0.66042 C 0.67578 -0.65926 0.68477 -0.65949 0.69375 -0.65903 L 0.70469 -0.6544 C 0.70742 -0.65324 0.71315 -0.65139 0.71315 -0.65139 C 0.71524 -0.64584 0.71406 -0.64815 0.71654 -0.64399 L 0.71654 -0.64399 " pathEditMode="relative" ptsTypes="AAAAAAAAAAAAAAAAAAAAAAAAAAAAAAAAAAAAAAAAAAAAAAAAAAAAAAAAAAAAAAAAAAAAA">
                                      <p:cBhvr>
                                        <p:cTn id="76" dur="4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0" grpId="0"/>
      <p:bldP spid="124" grpId="0"/>
      <p:bldP spid="125" grpId="0"/>
      <p:bldP spid="126" grpId="0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F38C2F-44C5-0E81-14A9-16A119FE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0AEEF-DF67-DA18-F371-2B35B945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460"/>
            <a:ext cx="12192000" cy="50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4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F92E8-2437-2E6A-E440-8F19080B6B20}"/>
              </a:ext>
            </a:extLst>
          </p:cNvPr>
          <p:cNvGrpSpPr/>
          <p:nvPr/>
        </p:nvGrpSpPr>
        <p:grpSpPr>
          <a:xfrm>
            <a:off x="3364028" y="3861342"/>
            <a:ext cx="646331" cy="1534490"/>
            <a:chOff x="3364028" y="3861342"/>
            <a:chExt cx="646331" cy="153449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93E84B-4513-496D-4E41-D57F9DEA748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677386" y="412450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FA24D5-CCFB-F9CE-48CC-C864462AD6DC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CF35C-0956-2C00-ADEC-58F25AACCEC2}"/>
              </a:ext>
            </a:extLst>
          </p:cNvPr>
          <p:cNvSpPr txBox="1"/>
          <p:nvPr/>
        </p:nvSpPr>
        <p:spPr>
          <a:xfrm>
            <a:off x="1882275" y="5179807"/>
            <a:ext cx="331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3819D1-A37E-F448-CEB7-F27F40FD4661}"/>
              </a:ext>
            </a:extLst>
          </p:cNvPr>
          <p:cNvCxnSpPr>
            <a:stCxn id="39" idx="2"/>
          </p:cNvCxnSpPr>
          <p:nvPr/>
        </p:nvCxnSpPr>
        <p:spPr>
          <a:xfrm>
            <a:off x="3538623" y="554913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855E53-0EA4-AB29-0C38-BCA3E19DE06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94971" y="536447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B6DD76-DE58-C27B-0B0F-6B6872E250B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749343" y="342900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  <p:bldP spid="37" grpId="0"/>
      <p:bldP spid="38" grpId="0"/>
      <p:bldP spid="39" grpId="0"/>
      <p:bldP spid="10" grpId="0" animBg="1"/>
      <p:bldP spid="11" grpId="0" animBg="1"/>
      <p:bldP spid="33" grpId="0" animBg="1"/>
      <p:bldP spid="36" grpId="0" animBg="1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57D0-E528-53AF-8628-A158653A7EEE}"/>
              </a:ext>
            </a:extLst>
          </p:cNvPr>
          <p:cNvGrpSpPr/>
          <p:nvPr/>
        </p:nvGrpSpPr>
        <p:grpSpPr>
          <a:xfrm>
            <a:off x="4947121" y="2848840"/>
            <a:ext cx="1460833" cy="646331"/>
            <a:chOff x="4947121" y="2848840"/>
            <a:chExt cx="1460833" cy="64633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E970A7-9BB7-ADC0-34FC-9789D61B983F}"/>
                </a:ext>
              </a:extLst>
            </p:cNvPr>
            <p:cNvCxnSpPr>
              <a:cxnSpLocks/>
              <a:stCxn id="25" idx="3"/>
              <a:endCxn id="32" idx="3"/>
            </p:cNvCxnSpPr>
            <p:nvPr/>
          </p:nvCxnSpPr>
          <p:spPr>
            <a:xfrm flipV="1">
              <a:off x="5043635" y="3172006"/>
              <a:ext cx="1364319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32ECED-DC97-9FB5-B95D-5EFE165DCBEB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565DF-34FC-716D-1316-20FB632B50C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20841" y="654986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0CD68-679A-68CB-2822-F48BC41A6C9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96489" y="3417375"/>
            <a:ext cx="0" cy="2256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98863-F172-1584-A522-070BB694518F}"/>
              </a:ext>
            </a:extLst>
          </p:cNvPr>
          <p:cNvCxnSpPr>
            <a:cxnSpLocks/>
          </p:cNvCxnSpPr>
          <p:nvPr/>
        </p:nvCxnSpPr>
        <p:spPr>
          <a:xfrm>
            <a:off x="7896489" y="567396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57D0-E528-53AF-8628-A158653A7EEE}"/>
              </a:ext>
            </a:extLst>
          </p:cNvPr>
          <p:cNvGrpSpPr/>
          <p:nvPr/>
        </p:nvGrpSpPr>
        <p:grpSpPr>
          <a:xfrm>
            <a:off x="4947121" y="2848840"/>
            <a:ext cx="1460833" cy="646331"/>
            <a:chOff x="4947121" y="2848840"/>
            <a:chExt cx="1460833" cy="64633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E970A7-9BB7-ADC0-34FC-9789D61B983F}"/>
                </a:ext>
              </a:extLst>
            </p:cNvPr>
            <p:cNvCxnSpPr>
              <a:cxnSpLocks/>
              <a:stCxn id="25" idx="3"/>
              <a:endCxn id="32" idx="3"/>
            </p:cNvCxnSpPr>
            <p:nvPr/>
          </p:nvCxnSpPr>
          <p:spPr>
            <a:xfrm flipV="1">
              <a:off x="5043635" y="3172006"/>
              <a:ext cx="1364319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32ECED-DC97-9FB5-B95D-5EFE165DCBEB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F92E8-2437-2E6A-E440-8F19080B6B20}"/>
              </a:ext>
            </a:extLst>
          </p:cNvPr>
          <p:cNvGrpSpPr/>
          <p:nvPr/>
        </p:nvGrpSpPr>
        <p:grpSpPr>
          <a:xfrm>
            <a:off x="3364028" y="3861342"/>
            <a:ext cx="646331" cy="1534490"/>
            <a:chOff x="3364028" y="3861342"/>
            <a:chExt cx="646331" cy="153449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93E84B-4513-496D-4E41-D57F9DEA748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677386" y="412450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FA24D5-CCFB-F9CE-48CC-C864462AD6DC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CF35C-0956-2C00-ADEC-58F25AACCEC2}"/>
              </a:ext>
            </a:extLst>
          </p:cNvPr>
          <p:cNvSpPr txBox="1"/>
          <p:nvPr/>
        </p:nvSpPr>
        <p:spPr>
          <a:xfrm>
            <a:off x="1882275" y="5179807"/>
            <a:ext cx="331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3819D1-A37E-F448-CEB7-F27F40FD4661}"/>
              </a:ext>
            </a:extLst>
          </p:cNvPr>
          <p:cNvCxnSpPr>
            <a:stCxn id="39" idx="2"/>
          </p:cNvCxnSpPr>
          <p:nvPr/>
        </p:nvCxnSpPr>
        <p:spPr>
          <a:xfrm>
            <a:off x="3538623" y="554913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565DF-34FC-716D-1316-20FB632B50C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20841" y="654986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855E53-0EA4-AB29-0C38-BCA3E19DE06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94971" y="536447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B6DD76-DE58-C27B-0B0F-6B6872E250B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749343" y="342900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0CD68-679A-68CB-2822-F48BC41A6C9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96489" y="3417375"/>
            <a:ext cx="0" cy="1683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98863-F172-1584-A522-070BB694518F}"/>
              </a:ext>
            </a:extLst>
          </p:cNvPr>
          <p:cNvCxnSpPr>
            <a:cxnSpLocks/>
          </p:cNvCxnSpPr>
          <p:nvPr/>
        </p:nvCxnSpPr>
        <p:spPr>
          <a:xfrm>
            <a:off x="7896489" y="567396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A8B7EAB-8CDF-6981-978C-FAB79E4A371D}"/>
              </a:ext>
            </a:extLst>
          </p:cNvPr>
          <p:cNvSpPr/>
          <p:nvPr/>
        </p:nvSpPr>
        <p:spPr>
          <a:xfrm rot="16200000">
            <a:off x="7609773" y="5165763"/>
            <a:ext cx="573433" cy="442974"/>
          </a:xfrm>
          <a:prstGeom prst="arc">
            <a:avLst>
              <a:gd name="adj1" fmla="val 1049175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1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808D-FC96-F81D-B244-C0553EC5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133445"/>
            <a:ext cx="10515600" cy="9051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Proposed Architecture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D7BAFC-755F-1FAD-FB6F-CEFA82C4AEE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377458" y="3157235"/>
            <a:ext cx="985599" cy="29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72F75C5A-38C1-7D23-97E7-AD7F0F14F8CF}"/>
              </a:ext>
            </a:extLst>
          </p:cNvPr>
          <p:cNvSpPr/>
          <p:nvPr/>
        </p:nvSpPr>
        <p:spPr>
          <a:xfrm>
            <a:off x="2311139" y="2223927"/>
            <a:ext cx="2732496" cy="19005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Pixel-wise similarity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39D617-3A2E-A001-A440-46C572CF479E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3665369" y="1497056"/>
            <a:ext cx="12018" cy="72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08EDA0-C3B2-1CB9-EF2E-EF4D4E1116BD}"/>
              </a:ext>
            </a:extLst>
          </p:cNvPr>
          <p:cNvSpPr txBox="1"/>
          <p:nvPr/>
        </p:nvSpPr>
        <p:spPr>
          <a:xfrm>
            <a:off x="1870257" y="1127724"/>
            <a:ext cx="35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Video 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57D0-E528-53AF-8628-A158653A7EEE}"/>
              </a:ext>
            </a:extLst>
          </p:cNvPr>
          <p:cNvGrpSpPr/>
          <p:nvPr/>
        </p:nvGrpSpPr>
        <p:grpSpPr>
          <a:xfrm>
            <a:off x="4947121" y="2848840"/>
            <a:ext cx="1460833" cy="646331"/>
            <a:chOff x="4947121" y="2848840"/>
            <a:chExt cx="1460833" cy="64633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E970A7-9BB7-ADC0-34FC-9789D61B983F}"/>
                </a:ext>
              </a:extLst>
            </p:cNvPr>
            <p:cNvCxnSpPr>
              <a:cxnSpLocks/>
              <a:stCxn id="25" idx="3"/>
              <a:endCxn id="32" idx="3"/>
            </p:cNvCxnSpPr>
            <p:nvPr/>
          </p:nvCxnSpPr>
          <p:spPr>
            <a:xfrm flipV="1">
              <a:off x="5043635" y="3172006"/>
              <a:ext cx="1364319" cy="2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32ECED-DC97-9FB5-B95D-5EFE165DCBEB}"/>
                </a:ext>
              </a:extLst>
            </p:cNvPr>
            <p:cNvSpPr txBox="1"/>
            <p:nvPr/>
          </p:nvSpPr>
          <p:spPr>
            <a:xfrm>
              <a:off x="4947121" y="2848840"/>
              <a:ext cx="1460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Threshold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F92E8-2437-2E6A-E440-8F19080B6B20}"/>
              </a:ext>
            </a:extLst>
          </p:cNvPr>
          <p:cNvGrpSpPr/>
          <p:nvPr/>
        </p:nvGrpSpPr>
        <p:grpSpPr>
          <a:xfrm>
            <a:off x="3364028" y="3861342"/>
            <a:ext cx="646331" cy="1534490"/>
            <a:chOff x="3364028" y="3861342"/>
            <a:chExt cx="646331" cy="153449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93E84B-4513-496D-4E41-D57F9DEA748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677386" y="4124509"/>
              <a:ext cx="1" cy="938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FA24D5-CCFB-F9CE-48CC-C864462AD6DC}"/>
                </a:ext>
              </a:extLst>
            </p:cNvPr>
            <p:cNvSpPr txBox="1"/>
            <p:nvPr/>
          </p:nvSpPr>
          <p:spPr>
            <a:xfrm rot="5400000">
              <a:off x="2919949" y="4305421"/>
              <a:ext cx="153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Threshold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403796-809C-E401-05A3-DB1DAFAC142F}"/>
              </a:ext>
            </a:extLst>
          </p:cNvPr>
          <p:cNvSpPr txBox="1"/>
          <p:nvPr/>
        </p:nvSpPr>
        <p:spPr>
          <a:xfrm>
            <a:off x="9286302" y="2782669"/>
            <a:ext cx="292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Next In-sequence Video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C10714-228C-FBC6-8C2E-72C6BCFA1EF9}"/>
              </a:ext>
            </a:extLst>
          </p:cNvPr>
          <p:cNvSpPr txBox="1"/>
          <p:nvPr/>
        </p:nvSpPr>
        <p:spPr>
          <a:xfrm>
            <a:off x="6793594" y="2771044"/>
            <a:ext cx="220579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CF35C-0956-2C00-ADEC-58F25AACCEC2}"/>
              </a:ext>
            </a:extLst>
          </p:cNvPr>
          <p:cNvSpPr txBox="1"/>
          <p:nvPr/>
        </p:nvSpPr>
        <p:spPr>
          <a:xfrm>
            <a:off x="1882275" y="5179807"/>
            <a:ext cx="331269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Optimized </a:t>
            </a:r>
            <a:r>
              <a:rPr lang="en-US" dirty="0" err="1"/>
              <a:t>NeRF</a:t>
            </a:r>
            <a:r>
              <a:rPr lang="en-US" dirty="0"/>
              <a:t> Training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3819D1-A37E-F448-CEB7-F27F40FD4661}"/>
              </a:ext>
            </a:extLst>
          </p:cNvPr>
          <p:cNvCxnSpPr>
            <a:stCxn id="39" idx="2"/>
          </p:cNvCxnSpPr>
          <p:nvPr/>
        </p:nvCxnSpPr>
        <p:spPr>
          <a:xfrm>
            <a:off x="3538623" y="5549139"/>
            <a:ext cx="0" cy="60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F6168B5-C7E4-DF33-544E-BA4120B0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04" y="6150543"/>
            <a:ext cx="1164437" cy="7986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D399D2-0773-3C20-FD18-CF870FF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" y="2722409"/>
            <a:ext cx="1341508" cy="928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3A0F4B-59D7-1FB5-31D3-2196608510C4}"/>
              </a:ext>
            </a:extLst>
          </p:cNvPr>
          <p:cNvCxnSpPr>
            <a:cxnSpLocks/>
          </p:cNvCxnSpPr>
          <p:nvPr/>
        </p:nvCxnSpPr>
        <p:spPr>
          <a:xfrm flipV="1">
            <a:off x="10749341" y="1312390"/>
            <a:ext cx="0" cy="14227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DFF6DF-A80D-E71B-5CF3-791ABACF9698}"/>
              </a:ext>
            </a:extLst>
          </p:cNvPr>
          <p:cNvCxnSpPr>
            <a:cxnSpLocks/>
          </p:cNvCxnSpPr>
          <p:nvPr/>
        </p:nvCxnSpPr>
        <p:spPr>
          <a:xfrm flipH="1">
            <a:off x="4937760" y="1312390"/>
            <a:ext cx="5811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565DF-34FC-716D-1316-20FB632B50C8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20841" y="6549866"/>
            <a:ext cx="3775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855E53-0EA4-AB29-0C38-BCA3E19DE06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194971" y="5364473"/>
            <a:ext cx="5554370" cy="79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B6DD76-DE58-C27B-0B0F-6B6872E250B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749343" y="3429000"/>
            <a:ext cx="0" cy="201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EDFEA315-D90D-2326-EA25-5CAD56E81061}"/>
              </a:ext>
            </a:extLst>
          </p:cNvPr>
          <p:cNvSpPr/>
          <p:nvPr/>
        </p:nvSpPr>
        <p:spPr>
          <a:xfrm>
            <a:off x="8045957" y="2355654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CB54359-1E7B-F331-440B-7E66FACC2595}"/>
              </a:ext>
            </a:extLst>
          </p:cNvPr>
          <p:cNvSpPr/>
          <p:nvPr/>
        </p:nvSpPr>
        <p:spPr>
          <a:xfrm rot="10800000">
            <a:off x="8045957" y="2957708"/>
            <a:ext cx="2193772" cy="924993"/>
          </a:xfrm>
          <a:prstGeom prst="arc">
            <a:avLst>
              <a:gd name="adj1" fmla="val 1083280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0CD68-679A-68CB-2822-F48BC41A6C93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96489" y="3417375"/>
            <a:ext cx="0" cy="1683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98863-F172-1584-A522-070BB694518F}"/>
              </a:ext>
            </a:extLst>
          </p:cNvPr>
          <p:cNvCxnSpPr>
            <a:cxnSpLocks/>
          </p:cNvCxnSpPr>
          <p:nvPr/>
        </p:nvCxnSpPr>
        <p:spPr>
          <a:xfrm>
            <a:off x="7896489" y="5673967"/>
            <a:ext cx="0" cy="87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A8B7EAB-8CDF-6981-978C-FAB79E4A371D}"/>
              </a:ext>
            </a:extLst>
          </p:cNvPr>
          <p:cNvSpPr/>
          <p:nvPr/>
        </p:nvSpPr>
        <p:spPr>
          <a:xfrm rot="16200000">
            <a:off x="7609773" y="5165763"/>
            <a:ext cx="573433" cy="442974"/>
          </a:xfrm>
          <a:prstGeom prst="arc">
            <a:avLst>
              <a:gd name="adj1" fmla="val 1049175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E84C9F5-1F64-FD13-D60F-B485E6C22C33}"/>
              </a:ext>
            </a:extLst>
          </p:cNvPr>
          <p:cNvSpPr/>
          <p:nvPr/>
        </p:nvSpPr>
        <p:spPr>
          <a:xfrm rot="5582355">
            <a:off x="7962635" y="254101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EBDDE9C-004A-B5EA-8C0F-3CEFF2EDCE41}"/>
              </a:ext>
            </a:extLst>
          </p:cNvPr>
          <p:cNvSpPr/>
          <p:nvPr/>
        </p:nvSpPr>
        <p:spPr>
          <a:xfrm rot="4711094">
            <a:off x="10156406" y="2548694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61C2D-5BC4-087E-B3C3-5B1DDD2F4231}"/>
              </a:ext>
            </a:extLst>
          </p:cNvPr>
          <p:cNvSpPr/>
          <p:nvPr/>
        </p:nvSpPr>
        <p:spPr>
          <a:xfrm rot="14991923">
            <a:off x="7973388" y="316528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093FE2E-C71A-FAD7-F970-27B36BBA0251}"/>
              </a:ext>
            </a:extLst>
          </p:cNvPr>
          <p:cNvSpPr/>
          <p:nvPr/>
        </p:nvSpPr>
        <p:spPr>
          <a:xfrm rot="17377146">
            <a:off x="10183760" y="3192520"/>
            <a:ext cx="166645" cy="45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9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814</Words>
  <Application>Microsoft Office PowerPoint</Application>
  <PresentationFormat>Widescreen</PresentationFormat>
  <Paragraphs>172</Paragraphs>
  <Slides>31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Office Theme</vt:lpstr>
      <vt:lpstr>Neural Rendering for Robotic Locomotion </vt:lpstr>
      <vt:lpstr>Recap NeRF </vt:lpstr>
      <vt:lpstr>Proposed Architecture </vt:lpstr>
      <vt:lpstr>PowerPoint Presentation</vt:lpstr>
      <vt:lpstr>Proposed Architecture </vt:lpstr>
      <vt:lpstr>Proposed Architecture </vt:lpstr>
      <vt:lpstr>Proposed Architecture </vt:lpstr>
      <vt:lpstr>Proposed Architecture </vt:lpstr>
      <vt:lpstr>Proposed Architecture </vt:lpstr>
      <vt:lpstr>Proposed Architecture: Optimizations in NeRF </vt:lpstr>
      <vt:lpstr>Proposed Architecture </vt:lpstr>
      <vt:lpstr>Proposed Architecture: Next Scene Sequence Prediction </vt:lpstr>
      <vt:lpstr>Proposed Architecture </vt:lpstr>
      <vt:lpstr>Proposed Architecture: Comparing Scene Similarity </vt:lpstr>
      <vt:lpstr>Key Contributions </vt:lpstr>
      <vt:lpstr>Evaluation Results </vt:lpstr>
      <vt:lpstr>Evaluation Results: Optimizations in NeRF </vt:lpstr>
      <vt:lpstr>Evaluation Results: Optimizations in NeRF </vt:lpstr>
      <vt:lpstr>Evaluation Results: Optimizations in NeRF </vt:lpstr>
      <vt:lpstr>Evaluation Results: Optimizations in NeRF </vt:lpstr>
      <vt:lpstr>PowerPoint Presentation</vt:lpstr>
      <vt:lpstr>Evaluation Results: Optimizations in NeRF </vt:lpstr>
      <vt:lpstr>Evaluation Results: Next Scene Sequence Prediction  </vt:lpstr>
      <vt:lpstr>PowerPoint Presentation</vt:lpstr>
      <vt:lpstr>PowerPoint Presentation</vt:lpstr>
      <vt:lpstr>Evaluation Results: Pixel-wise similarity</vt:lpstr>
      <vt:lpstr>Component-wise Related Works </vt:lpstr>
      <vt:lpstr>Research Implications </vt:lpstr>
      <vt:lpstr>Future Work </vt:lpstr>
      <vt:lpstr>Future Work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Neural Rendering for Robotic Navigation </dc:title>
  <dc:creator>Aritra Ray</dc:creator>
  <cp:lastModifiedBy>Aritra Ray</cp:lastModifiedBy>
  <cp:revision>17</cp:revision>
  <dcterms:created xsi:type="dcterms:W3CDTF">2022-09-26T20:04:27Z</dcterms:created>
  <dcterms:modified xsi:type="dcterms:W3CDTF">2022-11-29T19:43:35Z</dcterms:modified>
</cp:coreProperties>
</file>